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59" r:id="rId4"/>
    <p:sldId id="267" r:id="rId5"/>
    <p:sldId id="268" r:id="rId6"/>
    <p:sldId id="269" r:id="rId7"/>
    <p:sldId id="260" r:id="rId8"/>
    <p:sldId id="261" r:id="rId9"/>
    <p:sldId id="262" r:id="rId10"/>
    <p:sldId id="263" r:id="rId11"/>
    <p:sldId id="274" r:id="rId12"/>
    <p:sldId id="264" r:id="rId13"/>
    <p:sldId id="265" r:id="rId14"/>
    <p:sldId id="273" r:id="rId15"/>
    <p:sldId id="270" r:id="rId16"/>
    <p:sldId id="271" r:id="rId17"/>
    <p:sldId id="272"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84" autoAdjust="0"/>
  </p:normalViewPr>
  <p:slideViewPr>
    <p:cSldViewPr>
      <p:cViewPr varScale="1">
        <p:scale>
          <a:sx n="62" d="100"/>
          <a:sy n="62" d="100"/>
        </p:scale>
        <p:origin x="162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7E3D5B-BBFA-4AD3-A038-8978DB70DE1E}" type="datetimeFigureOut">
              <a:rPr lang="en-US" smtClean="0"/>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C5D2C-81D6-4021-BF7C-5D5CCD1FCBA7}" type="slidenum">
              <a:rPr lang="en-US" smtClean="0"/>
              <a:t>‹#›</a:t>
            </a:fld>
            <a:endParaRPr lang="en-US"/>
          </a:p>
        </p:txBody>
      </p:sp>
    </p:spTree>
    <p:extLst>
      <p:ext uri="{BB962C8B-B14F-4D97-AF65-F5344CB8AC3E}">
        <p14:creationId xmlns:p14="http://schemas.microsoft.com/office/powerpoint/2010/main" val="155380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2015, Mayor Jorge </a:t>
            </a:r>
            <a:r>
              <a:rPr lang="en-US" sz="1200" kern="1200" dirty="0" err="1">
                <a:solidFill>
                  <a:schemeClr val="tx1"/>
                </a:solidFill>
                <a:effectLst/>
                <a:latin typeface="+mn-lt"/>
                <a:ea typeface="+mn-ea"/>
                <a:cs typeface="+mn-cs"/>
              </a:rPr>
              <a:t>Elorza</a:t>
            </a:r>
            <a:r>
              <a:rPr lang="en-US" sz="1200" kern="1200" dirty="0">
                <a:solidFill>
                  <a:schemeClr val="tx1"/>
                </a:solidFill>
                <a:effectLst/>
                <a:latin typeface="+mn-lt"/>
                <a:ea typeface="+mn-ea"/>
                <a:cs typeface="+mn-cs"/>
              </a:rPr>
              <a:t> created the </a:t>
            </a:r>
            <a:r>
              <a:rPr lang="en-US" sz="1200" kern="1200" dirty="0" err="1">
                <a:solidFill>
                  <a:schemeClr val="tx1"/>
                </a:solidFill>
                <a:effectLst/>
                <a:latin typeface="+mn-lt"/>
                <a:ea typeface="+mn-ea"/>
                <a:cs typeface="+mn-cs"/>
              </a:rPr>
              <a:t>EveryHome</a:t>
            </a:r>
            <a:r>
              <a:rPr lang="en-US" sz="1200" kern="1200" dirty="0">
                <a:solidFill>
                  <a:schemeClr val="tx1"/>
                </a:solidFill>
                <a:effectLst/>
                <a:latin typeface="+mn-lt"/>
                <a:ea typeface="+mn-ea"/>
                <a:cs typeface="+mn-cs"/>
              </a:rPr>
              <a:t> program in an effort to revitalize and fill every abandoned home in the City of Providence. Since its inception, the City has been utilizing a suite of tools to bring the City’s vacant and abandoned residential properties back into productive reuse. As the suite of tools evolves to best fit residents’ needs, </a:t>
            </a:r>
            <a:r>
              <a:rPr lang="en-US" sz="1200" kern="1200" dirty="0" err="1">
                <a:solidFill>
                  <a:schemeClr val="tx1"/>
                </a:solidFill>
                <a:effectLst/>
                <a:latin typeface="+mn-lt"/>
                <a:ea typeface="+mn-ea"/>
                <a:cs typeface="+mn-cs"/>
              </a:rPr>
              <a:t>EveryHome</a:t>
            </a:r>
            <a:r>
              <a:rPr lang="en-US" sz="1200" kern="1200" dirty="0">
                <a:solidFill>
                  <a:schemeClr val="tx1"/>
                </a:solidFill>
                <a:effectLst/>
                <a:latin typeface="+mn-lt"/>
                <a:ea typeface="+mn-ea"/>
                <a:cs typeface="+mn-cs"/>
              </a:rPr>
              <a:t> works to protect, restore and renew Providence’s neighborhoods. </a:t>
            </a:r>
            <a:endParaRPr lang="en-US" dirty="0"/>
          </a:p>
        </p:txBody>
      </p:sp>
      <p:sp>
        <p:nvSpPr>
          <p:cNvPr id="4" name="Slide Number Placeholder 3"/>
          <p:cNvSpPr>
            <a:spLocks noGrp="1"/>
          </p:cNvSpPr>
          <p:nvPr>
            <p:ph type="sldNum" sz="quarter" idx="10"/>
          </p:nvPr>
        </p:nvSpPr>
        <p:spPr/>
        <p:txBody>
          <a:bodyPr/>
          <a:lstStyle/>
          <a:p>
            <a:fld id="{15E9B158-ACB1-41C0-947D-77F778E67719}" type="slidenum">
              <a:rPr lang="en-US" smtClean="0"/>
              <a:t>3</a:t>
            </a:fld>
            <a:endParaRPr lang="en-US"/>
          </a:p>
        </p:txBody>
      </p:sp>
    </p:spTree>
    <p:extLst>
      <p:ext uri="{BB962C8B-B14F-4D97-AF65-F5344CB8AC3E}">
        <p14:creationId xmlns:p14="http://schemas.microsoft.com/office/powerpoint/2010/main" val="39563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City has made aggressive prosecution of housing code violations a top priority and is now holding </a:t>
            </a:r>
            <a:r>
              <a:rPr lang="en-US" sz="1200" u="sng" dirty="0">
                <a:latin typeface="Arial" panose="020B0604020202020204" pitchFamily="34" charset="0"/>
                <a:cs typeface="Arial" panose="020B0604020202020204" pitchFamily="34" charset="0"/>
              </a:rPr>
              <a:t>all</a:t>
            </a:r>
            <a:r>
              <a:rPr lang="en-US" sz="1200" dirty="0">
                <a:latin typeface="Arial" panose="020B0604020202020204" pitchFamily="34" charset="0"/>
                <a:cs typeface="Arial" panose="020B0604020202020204" pitchFamily="34" charset="0"/>
              </a:rPr>
              <a:t> parties with an interest in the property responsible for abating the violations. This includes not just the party named on the deed, but also banks and other mortgage holders.</a:t>
            </a:r>
          </a:p>
          <a:p>
            <a:r>
              <a:rPr lang="en-US" dirty="0"/>
              <a:t> Transfer affidavits </a:t>
            </a:r>
            <a:r>
              <a:rPr lang="en-US" sz="1200" dirty="0">
                <a:latin typeface="Arial" panose="020B0604020202020204" pitchFamily="34" charset="0"/>
                <a:cs typeface="Arial" panose="020B0604020202020204" pitchFamily="34" charset="0"/>
              </a:rPr>
              <a:t>prevent vacant and substandard properties from being sold without addressing outstanding housing code violations.</a:t>
            </a:r>
            <a:endParaRPr lang="en-US" dirty="0"/>
          </a:p>
        </p:txBody>
      </p:sp>
      <p:sp>
        <p:nvSpPr>
          <p:cNvPr id="4" name="Slide Number Placeholder 3"/>
          <p:cNvSpPr>
            <a:spLocks noGrp="1"/>
          </p:cNvSpPr>
          <p:nvPr>
            <p:ph type="sldNum" sz="quarter" idx="10"/>
          </p:nvPr>
        </p:nvSpPr>
        <p:spPr/>
        <p:txBody>
          <a:bodyPr/>
          <a:lstStyle/>
          <a:p>
            <a:fld id="{76BC5D2C-81D6-4021-BF7C-5D5CCD1FCBA7}" type="slidenum">
              <a:rPr lang="en-US" smtClean="0"/>
              <a:t>8</a:t>
            </a:fld>
            <a:endParaRPr lang="en-US"/>
          </a:p>
        </p:txBody>
      </p:sp>
    </p:spTree>
    <p:extLst>
      <p:ext uri="{BB962C8B-B14F-4D97-AF65-F5344CB8AC3E}">
        <p14:creationId xmlns:p14="http://schemas.microsoft.com/office/powerpoint/2010/main" val="26791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*Abutters can also petition properties into receivership </a:t>
            </a:r>
          </a:p>
          <a:p>
            <a:endParaRPr lang="en-US" dirty="0"/>
          </a:p>
        </p:txBody>
      </p:sp>
      <p:sp>
        <p:nvSpPr>
          <p:cNvPr id="4" name="Slide Number Placeholder 3"/>
          <p:cNvSpPr>
            <a:spLocks noGrp="1"/>
          </p:cNvSpPr>
          <p:nvPr>
            <p:ph type="sldNum" sz="quarter" idx="10"/>
          </p:nvPr>
        </p:nvSpPr>
        <p:spPr/>
        <p:txBody>
          <a:bodyPr/>
          <a:lstStyle/>
          <a:p>
            <a:fld id="{76BC5D2C-81D6-4021-BF7C-5D5CCD1FCBA7}" type="slidenum">
              <a:rPr lang="en-US" smtClean="0"/>
              <a:t>9</a:t>
            </a:fld>
            <a:endParaRPr lang="en-US"/>
          </a:p>
        </p:txBody>
      </p:sp>
    </p:spTree>
    <p:extLst>
      <p:ext uri="{BB962C8B-B14F-4D97-AF65-F5344CB8AC3E}">
        <p14:creationId xmlns:p14="http://schemas.microsoft.com/office/powerpoint/2010/main" val="3397758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status of properties can change, violations can be abated, and vacant houses can return to productive use. Prior to initiating acquisition of any properties, City staff will conduct a field visit to confirm that the blight and substandard conditions originally identified still exist.</a:t>
            </a:r>
          </a:p>
          <a:p>
            <a:endParaRPr lang="en-US" dirty="0"/>
          </a:p>
        </p:txBody>
      </p:sp>
      <p:sp>
        <p:nvSpPr>
          <p:cNvPr id="4" name="Slide Number Placeholder 3"/>
          <p:cNvSpPr>
            <a:spLocks noGrp="1"/>
          </p:cNvSpPr>
          <p:nvPr>
            <p:ph type="sldNum" sz="quarter" idx="10"/>
          </p:nvPr>
        </p:nvSpPr>
        <p:spPr/>
        <p:txBody>
          <a:bodyPr/>
          <a:lstStyle/>
          <a:p>
            <a:fld id="{76BC5D2C-81D6-4021-BF7C-5D5CCD1FCBA7}" type="slidenum">
              <a:rPr lang="en-US" smtClean="0"/>
              <a:t>10</a:t>
            </a:fld>
            <a:endParaRPr lang="en-US"/>
          </a:p>
        </p:txBody>
      </p:sp>
    </p:spTree>
    <p:extLst>
      <p:ext uri="{BB962C8B-B14F-4D97-AF65-F5344CB8AC3E}">
        <p14:creationId xmlns:p14="http://schemas.microsoft.com/office/powerpoint/2010/main" val="170451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C5D2C-81D6-4021-BF7C-5D5CCD1FCBA7}" type="slidenum">
              <a:rPr lang="en-US" smtClean="0"/>
              <a:t>11</a:t>
            </a:fld>
            <a:endParaRPr lang="en-US"/>
          </a:p>
        </p:txBody>
      </p:sp>
    </p:spTree>
    <p:extLst>
      <p:ext uri="{BB962C8B-B14F-4D97-AF65-F5344CB8AC3E}">
        <p14:creationId xmlns:p14="http://schemas.microsoft.com/office/powerpoint/2010/main" val="147811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D668D2-E544-4C8A-AF12-BFCA7AEDE6F1}"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300411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668D2-E544-4C8A-AF12-BFCA7AEDE6F1}"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427541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668D2-E544-4C8A-AF12-BFCA7AEDE6F1}"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322393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668D2-E544-4C8A-AF12-BFCA7AEDE6F1}"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59982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668D2-E544-4C8A-AF12-BFCA7AEDE6F1}"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177252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D668D2-E544-4C8A-AF12-BFCA7AEDE6F1}"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184286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D668D2-E544-4C8A-AF12-BFCA7AEDE6F1}" type="datetimeFigureOut">
              <a:rPr lang="en-US" smtClean="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265396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D668D2-E544-4C8A-AF12-BFCA7AEDE6F1}" type="datetimeFigureOut">
              <a:rPr lang="en-US" smtClean="0"/>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347740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668D2-E544-4C8A-AF12-BFCA7AEDE6F1}" type="datetimeFigureOut">
              <a:rPr lang="en-US" smtClean="0"/>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29251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668D2-E544-4C8A-AF12-BFCA7AEDE6F1}"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41219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668D2-E544-4C8A-AF12-BFCA7AEDE6F1}"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EF843-190C-41B6-81A4-7333A79687A9}" type="slidenum">
              <a:rPr lang="en-US" smtClean="0"/>
              <a:t>‹#›</a:t>
            </a:fld>
            <a:endParaRPr lang="en-US"/>
          </a:p>
        </p:txBody>
      </p:sp>
    </p:spTree>
    <p:extLst>
      <p:ext uri="{BB962C8B-B14F-4D97-AF65-F5344CB8AC3E}">
        <p14:creationId xmlns:p14="http://schemas.microsoft.com/office/powerpoint/2010/main" val="117089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668D2-E544-4C8A-AF12-BFCA7AEDE6F1}" type="datetimeFigureOut">
              <a:rPr lang="en-US" smtClean="0"/>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EF843-190C-41B6-81A4-7333A79687A9}" type="slidenum">
              <a:rPr lang="en-US" smtClean="0"/>
              <a:t>‹#›</a:t>
            </a:fld>
            <a:endParaRPr lang="en-US"/>
          </a:p>
        </p:txBody>
      </p:sp>
    </p:spTree>
    <p:extLst>
      <p:ext uri="{BB962C8B-B14F-4D97-AF65-F5344CB8AC3E}">
        <p14:creationId xmlns:p14="http://schemas.microsoft.com/office/powerpoint/2010/main" val="1981675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514600"/>
            <a:ext cx="7772400" cy="1470025"/>
          </a:xfrm>
        </p:spPr>
        <p:txBody>
          <a:bodyPr/>
          <a:lstStyle/>
          <a:p>
            <a:r>
              <a:rPr lang="en-US" dirty="0" err="1"/>
              <a:t>EveryHome</a:t>
            </a:r>
            <a:r>
              <a:rPr lang="en-US" dirty="0"/>
              <a:t> Program Update</a:t>
            </a:r>
          </a:p>
        </p:txBody>
      </p:sp>
      <p:sp>
        <p:nvSpPr>
          <p:cNvPr id="3" name="Subtitle 2"/>
          <p:cNvSpPr>
            <a:spLocks noGrp="1"/>
          </p:cNvSpPr>
          <p:nvPr>
            <p:ph type="subTitle" idx="1"/>
          </p:nvPr>
        </p:nvSpPr>
        <p:spPr>
          <a:xfrm>
            <a:off x="1447800" y="4114800"/>
            <a:ext cx="6400800" cy="1752600"/>
          </a:xfrm>
        </p:spPr>
        <p:txBody>
          <a:bodyPr/>
          <a:lstStyle/>
          <a:p>
            <a:endParaRPr lang="en-US" dirty="0"/>
          </a:p>
          <a:p>
            <a:r>
              <a:rPr lang="en-US" dirty="0"/>
              <a:t>July 2019</a:t>
            </a:r>
          </a:p>
          <a:p>
            <a:endParaRPr lang="en-US" dirty="0"/>
          </a:p>
        </p:txBody>
      </p:sp>
    </p:spTree>
    <p:extLst>
      <p:ext uri="{BB962C8B-B14F-4D97-AF65-F5344CB8AC3E}">
        <p14:creationId xmlns:p14="http://schemas.microsoft.com/office/powerpoint/2010/main" val="408798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010400" cy="1143000"/>
          </a:xfrm>
        </p:spPr>
        <p:txBody>
          <a:bodyPr>
            <a:normAutofit fontScale="90000"/>
          </a:bodyPr>
          <a:lstStyle/>
          <a:p>
            <a:r>
              <a:rPr lang="en-US" dirty="0">
                <a:latin typeface="Arial Black" panose="020B0A04020102020204" pitchFamily="34" charset="0"/>
              </a:rPr>
              <a:t>SPECIAL REDEVELOPMENT PLAN</a:t>
            </a:r>
          </a:p>
        </p:txBody>
      </p:sp>
      <p:sp>
        <p:nvSpPr>
          <p:cNvPr id="3" name="Content Placeholder 2"/>
          <p:cNvSpPr>
            <a:spLocks noGrp="1"/>
          </p:cNvSpPr>
          <p:nvPr>
            <p:ph idx="1"/>
          </p:nvPr>
        </p:nvSpPr>
        <p:spPr>
          <a:xfrm>
            <a:off x="457200" y="1828800"/>
            <a:ext cx="8229600" cy="4525963"/>
          </a:xfrm>
        </p:spPr>
        <p:txBody>
          <a:bodyPr>
            <a:normAutofit/>
          </a:bodyPr>
          <a:lstStyle/>
          <a:p>
            <a:r>
              <a:rPr lang="en-US" sz="2400" dirty="0">
                <a:latin typeface="Arial" panose="020B0604020202020204" pitchFamily="34" charset="0"/>
                <a:cs typeface="Arial" panose="020B0604020202020204" pitchFamily="34" charset="0"/>
              </a:rPr>
              <a:t>The Providence Redevelopment Agency (“PRA”) passed a Redevelopment Plan that was approved by City Council to facilitate the rehabilitation of vacant and likely abandoned houses throughout the City.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Redevelopment Plan authorizes the PRA to acquire these vacant properties and return them to productive use.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PRA will only acquire properties that are abandoned, vacant and blighted.</a:t>
            </a: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08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239000" cy="1143000"/>
          </a:xfrm>
        </p:spPr>
        <p:txBody>
          <a:bodyPr>
            <a:normAutofit fontScale="90000"/>
          </a:bodyPr>
          <a:lstStyle/>
          <a:p>
            <a:r>
              <a:rPr lang="en-US" cap="all" dirty="0">
                <a:latin typeface="Arial Black" panose="020B0A04020102020204" pitchFamily="34" charset="0"/>
              </a:rPr>
              <a:t>Special Redevelopment Plan</a:t>
            </a:r>
          </a:p>
        </p:txBody>
      </p:sp>
      <p:sp>
        <p:nvSpPr>
          <p:cNvPr id="3" name="Content Placeholder 2"/>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Round 1 and Round 2 Updates</a:t>
            </a:r>
          </a:p>
          <a:p>
            <a:pPr lvl="1"/>
            <a:r>
              <a:rPr lang="en-US" dirty="0">
                <a:latin typeface="Arial" panose="020B0604020202020204" pitchFamily="34" charset="0"/>
                <a:cs typeface="Arial" panose="020B0604020202020204" pitchFamily="34" charset="0"/>
              </a:rPr>
              <a:t>Round 1: 13/15 properties have commenced rehabilitation; 2 are pending transfer </a:t>
            </a:r>
          </a:p>
          <a:p>
            <a:pPr lvl="1"/>
            <a:r>
              <a:rPr lang="en-US" dirty="0">
                <a:latin typeface="Arial" panose="020B0604020202020204" pitchFamily="34" charset="0"/>
                <a:cs typeface="Arial" panose="020B0604020202020204" pitchFamily="34" charset="0"/>
              </a:rPr>
              <a:t>Round 2: All 5 have been redeemed by interested parties</a:t>
            </a:r>
          </a:p>
          <a:p>
            <a:pPr marL="4572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moving forward to add 86 additional properties to the Redevelopment Plan</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Round 3: Beginning process to board vacant properties that have been vacant for more than one year</a:t>
            </a:r>
          </a:p>
          <a:p>
            <a:endParaRPr lang="en-US" dirty="0"/>
          </a:p>
        </p:txBody>
      </p:sp>
    </p:spTree>
    <p:extLst>
      <p:ext uri="{BB962C8B-B14F-4D97-AF65-F5344CB8AC3E}">
        <p14:creationId xmlns:p14="http://schemas.microsoft.com/office/powerpoint/2010/main" val="151331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latin typeface="Arial Black" panose="020B0A04020102020204" pitchFamily="34" charset="0"/>
              </a:rPr>
              <a:t>FINANCIAL ASSISTANCE</a:t>
            </a:r>
          </a:p>
        </p:txBody>
      </p:sp>
      <p:sp>
        <p:nvSpPr>
          <p:cNvPr id="3" name="Content Placeholder 2"/>
          <p:cNvSpPr>
            <a:spLocks noGrp="1"/>
          </p:cNvSpPr>
          <p:nvPr>
            <p:ph idx="1"/>
          </p:nvPr>
        </p:nvSpPr>
        <p:spPr>
          <a:xfrm>
            <a:off x="457200" y="1600200"/>
            <a:ext cx="8229600" cy="4953000"/>
          </a:xfrm>
        </p:spPr>
        <p:txBody>
          <a:bodyPr>
            <a:normAutofit/>
          </a:bodyPr>
          <a:lstStyle/>
          <a:p>
            <a:r>
              <a:rPr lang="en-US" sz="2600" b="1" dirty="0">
                <a:latin typeface="Arial" panose="020B0604020202020204" pitchFamily="34" charset="0"/>
                <a:cs typeface="Arial" panose="020B0604020202020204" pitchFamily="34" charset="0"/>
              </a:rPr>
              <a:t>CDBG Home Repair Program</a:t>
            </a:r>
          </a:p>
          <a:p>
            <a:pPr lvl="1"/>
            <a:r>
              <a:rPr lang="en-US" sz="2000" dirty="0">
                <a:latin typeface="Arial" panose="020B0604020202020204" pitchFamily="34" charset="0"/>
                <a:cs typeface="Arial" panose="020B0604020202020204" pitchFamily="34" charset="0"/>
              </a:rPr>
              <a:t>Loan program offering deferred payment, 0% interest loans to low/moderate income homeowners to make repairs such as roofing, electrical, and other code and safety violations.</a:t>
            </a:r>
          </a:p>
          <a:p>
            <a:pPr lvl="1"/>
            <a:r>
              <a:rPr lang="en-US" sz="2000" dirty="0">
                <a:latin typeface="Arial" panose="020B0604020202020204" pitchFamily="34" charset="0"/>
                <a:cs typeface="Arial" panose="020B0604020202020204" pitchFamily="34" charset="0"/>
              </a:rPr>
              <a:t>These loans keep homeowners in their homes and prevent additional properties from becoming vacant and abandoned. </a:t>
            </a:r>
          </a:p>
          <a:p>
            <a:pPr lvl="1"/>
            <a:r>
              <a:rPr lang="en-US" sz="2000" dirty="0">
                <a:solidFill>
                  <a:srgbClr val="174759"/>
                </a:solidFill>
                <a:latin typeface="Arial" panose="020B0604020202020204" pitchFamily="34" charset="0"/>
                <a:cs typeface="Arial" panose="020B0604020202020204" pitchFamily="34" charset="0"/>
              </a:rPr>
              <a:t>111 u</a:t>
            </a:r>
            <a:r>
              <a:rPr lang="en-US" sz="2000" dirty="0">
                <a:latin typeface="Arial" panose="020B0604020202020204" pitchFamily="34" charset="0"/>
                <a:cs typeface="Arial" panose="020B0604020202020204" pitchFamily="34" charset="0"/>
              </a:rPr>
              <a:t>nits &amp; counting rehabbed since 2015.</a:t>
            </a:r>
          </a:p>
          <a:p>
            <a:pPr lvl="1"/>
            <a:endParaRPr lang="en-US" sz="2000"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HOME Down Payment &amp; Closing Cost Assistance Program</a:t>
            </a:r>
          </a:p>
          <a:p>
            <a:pPr lvl="1"/>
            <a:r>
              <a:rPr lang="en-US" sz="2000" dirty="0">
                <a:latin typeface="Arial" panose="020B0604020202020204" pitchFamily="34" charset="0"/>
                <a:cs typeface="Arial" panose="020B0604020202020204" pitchFamily="34" charset="0"/>
              </a:rPr>
              <a:t>Program providing a no-interest, forgivable loan to low/moderate income homeowners to purchase a home in Providence.</a:t>
            </a:r>
          </a:p>
          <a:p>
            <a:pPr lvl="1"/>
            <a:r>
              <a:rPr lang="en-US" sz="2000" dirty="0">
                <a:solidFill>
                  <a:srgbClr val="174759"/>
                </a:solidFill>
                <a:latin typeface="Arial" panose="020B0604020202020204" pitchFamily="34" charset="0"/>
                <a:cs typeface="Arial" panose="020B0604020202020204" pitchFamily="34" charset="0"/>
              </a:rPr>
              <a:t>56</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homes &amp; counting purchased since 2015.</a:t>
            </a:r>
          </a:p>
          <a:p>
            <a:pPr marL="457200" lvl="1"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6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latin typeface="Arial Black" panose="020B0A04020102020204" pitchFamily="34" charset="0"/>
              </a:rPr>
              <a:t>FINANCIAL ASSISTANCE</a:t>
            </a:r>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sz="2600" b="1" dirty="0">
                <a:latin typeface="Arial" panose="020B0604020202020204" pitchFamily="34" charset="0"/>
                <a:cs typeface="Arial" panose="020B0604020202020204" pitchFamily="34" charset="0"/>
              </a:rPr>
              <a:t>Lead Safe Providence Program</a:t>
            </a:r>
          </a:p>
          <a:p>
            <a:pPr lvl="1"/>
            <a:r>
              <a:rPr lang="en-US" sz="2000" dirty="0">
                <a:latin typeface="Arial" panose="020B0604020202020204" pitchFamily="34" charset="0"/>
                <a:cs typeface="Arial" panose="020B0604020202020204" pitchFamily="34" charset="0"/>
              </a:rPr>
              <a:t>Loan program offering forgivable, 0% interest loans to low/moderate income homeowners to make properties “lead-safe.” Loans for owner-occupied homes are forgivable after five years; loans for non-owner occupied properties are forgivable after ten years. Assistance for other “healthy housing” issues (such as mold and radon) also provided.</a:t>
            </a:r>
          </a:p>
          <a:p>
            <a:pPr lvl="1"/>
            <a:r>
              <a:rPr lang="en-US" sz="2000" dirty="0">
                <a:solidFill>
                  <a:srgbClr val="174759"/>
                </a:solidFill>
                <a:latin typeface="Arial" panose="020B0604020202020204" pitchFamily="34" charset="0"/>
                <a:cs typeface="Arial" panose="020B0604020202020204" pitchFamily="34" charset="0"/>
              </a:rPr>
              <a:t>269</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units &amp; counting made lead-safe since 2015.</a:t>
            </a:r>
          </a:p>
          <a:p>
            <a:pPr marL="457200" lvl="1" indent="0">
              <a:buNone/>
            </a:pPr>
            <a:endParaRPr lang="en-US" sz="2000"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Federal Development Subsidy</a:t>
            </a:r>
          </a:p>
          <a:p>
            <a:pPr lvl="1"/>
            <a:r>
              <a:rPr lang="en-US" sz="2000" dirty="0">
                <a:latin typeface="Arial" panose="020B0604020202020204" pitchFamily="34" charset="0"/>
                <a:cs typeface="Arial" panose="020B0604020202020204" pitchFamily="34" charset="0"/>
              </a:rPr>
              <a:t>Strategic investments of federal funds are being made to rehabilitate, demolish and/or redevelop vacant and abandoned properties to support viable redevelopment. CDBG and HOME funds continue to be used for-</a:t>
            </a:r>
          </a:p>
          <a:p>
            <a:pPr lvl="2"/>
            <a:r>
              <a:rPr lang="en-US" sz="2000" dirty="0">
                <a:latin typeface="Arial" panose="020B0604020202020204" pitchFamily="34" charset="0"/>
                <a:cs typeface="Arial" panose="020B0604020202020204" pitchFamily="34" charset="0"/>
              </a:rPr>
              <a:t>Substantial rehabilitation,</a:t>
            </a:r>
          </a:p>
          <a:p>
            <a:pPr lvl="2"/>
            <a:r>
              <a:rPr lang="en-US" sz="2000" dirty="0">
                <a:latin typeface="Arial" panose="020B0604020202020204" pitchFamily="34" charset="0"/>
                <a:cs typeface="Arial" panose="020B0604020202020204" pitchFamily="34" charset="0"/>
              </a:rPr>
              <a:t>Demolition to remove blight and hazards in neighborhoods, and/or</a:t>
            </a:r>
          </a:p>
          <a:p>
            <a:pPr lvl="2"/>
            <a:r>
              <a:rPr lang="en-US" sz="2000" dirty="0">
                <a:latin typeface="Arial" panose="020B0604020202020204" pitchFamily="34" charset="0"/>
                <a:cs typeface="Arial" panose="020B0604020202020204" pitchFamily="34" charset="0"/>
              </a:rPr>
              <a:t>New construction of affordable housing on vacant lots.</a:t>
            </a:r>
          </a:p>
        </p:txBody>
      </p:sp>
    </p:spTree>
    <p:extLst>
      <p:ext uri="{BB962C8B-B14F-4D97-AF65-F5344CB8AC3E}">
        <p14:creationId xmlns:p14="http://schemas.microsoft.com/office/powerpoint/2010/main" val="305961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ADD’L FINANCIAL TOOL</a:t>
            </a:r>
            <a:endParaRPr lang="en-US" dirty="0"/>
          </a:p>
        </p:txBody>
      </p:sp>
      <p:sp>
        <p:nvSpPr>
          <p:cNvPr id="3" name="Content Placeholder 2"/>
          <p:cNvSpPr>
            <a:spLocks noGrp="1"/>
          </p:cNvSpPr>
          <p:nvPr>
            <p:ph idx="1"/>
          </p:nvPr>
        </p:nvSpPr>
        <p:spPr/>
        <p:txBody>
          <a:bodyPr>
            <a:normAutofit lnSpcReduction="10000"/>
          </a:bodyPr>
          <a:lstStyle/>
          <a:p>
            <a:r>
              <a:rPr lang="en-US" dirty="0"/>
              <a:t>Revolving Fund</a:t>
            </a:r>
          </a:p>
          <a:p>
            <a:pPr lvl="1"/>
            <a:r>
              <a:rPr lang="en-US" sz="1600" dirty="0"/>
              <a:t>Whenever an owner, operator, or agent of a dwelling... neglects or refuses to make repairs or other corrective action... the enforcing officer may undertake the repairs or action, when in his or her judgment a failure to make them will endanger the public health, safety, or welfare….</a:t>
            </a:r>
          </a:p>
          <a:p>
            <a:pPr lvl="1"/>
            <a:r>
              <a:rPr lang="en-US" dirty="0"/>
              <a:t>Winter Policy</a:t>
            </a:r>
          </a:p>
          <a:p>
            <a:pPr lvl="2"/>
            <a:r>
              <a:rPr lang="en-US" sz="2000" dirty="0"/>
              <a:t>Emergency work</a:t>
            </a:r>
          </a:p>
          <a:p>
            <a:pPr lvl="2"/>
            <a:r>
              <a:rPr lang="en-US" sz="2000" dirty="0"/>
              <a:t>Emergency housing</a:t>
            </a:r>
          </a:p>
          <a:p>
            <a:pPr lvl="3"/>
            <a:r>
              <a:rPr lang="en-US" sz="1600" dirty="0"/>
              <a:t>Case Worker RFP being drafted</a:t>
            </a:r>
          </a:p>
          <a:p>
            <a:pPr lvl="1"/>
            <a:r>
              <a:rPr lang="en-US" dirty="0"/>
              <a:t>Amount Spent</a:t>
            </a:r>
          </a:p>
          <a:p>
            <a:pPr lvl="1"/>
            <a:r>
              <a:rPr lang="en-US" dirty="0"/>
              <a:t>Current Balance</a:t>
            </a:r>
          </a:p>
          <a:p>
            <a:pPr lvl="1"/>
            <a:r>
              <a:rPr lang="en-US" dirty="0"/>
              <a:t>Moving legislative changes forward</a:t>
            </a:r>
          </a:p>
        </p:txBody>
      </p:sp>
    </p:spTree>
    <p:extLst>
      <p:ext uri="{BB962C8B-B14F-4D97-AF65-F5344CB8AC3E}">
        <p14:creationId xmlns:p14="http://schemas.microsoft.com/office/powerpoint/2010/main" val="363766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a:latin typeface="Arial Black" panose="020B0A04020102020204" pitchFamily="34" charset="0"/>
              </a:rPr>
              <a:t>83 Pembroke</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133600"/>
            <a:ext cx="3198126" cy="362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3200401" cy="362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14399" y="2133600"/>
            <a:ext cx="3200402" cy="3620332"/>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29200" y="2133600"/>
            <a:ext cx="3198126" cy="3620332"/>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31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125 </a:t>
            </a:r>
            <a:r>
              <a:rPr lang="en-US" dirty="0" err="1">
                <a:latin typeface="Arial Black" panose="020B0A04020102020204" pitchFamily="34" charset="0"/>
              </a:rPr>
              <a:t>Hazael</a:t>
            </a:r>
            <a:r>
              <a:rPr lang="en-US" dirty="0">
                <a:latin typeface="Arial Black" panose="020B0A04020102020204" pitchFamily="34" charset="0"/>
              </a:rPr>
              <a:t> Street</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838200" y="1645722"/>
            <a:ext cx="3048000" cy="4191000"/>
          </a:xfrm>
          <a:prstGeom prst="rect">
            <a:avLst/>
          </a:prstGeom>
          <a:ln>
            <a:solidFill>
              <a:schemeClr val="tx2"/>
            </a:solidFill>
          </a:ln>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162425" y="2362200"/>
            <a:ext cx="4343400" cy="2986723"/>
          </a:xfrm>
          <a:prstGeom prst="rect">
            <a:avLst/>
          </a:prstGeom>
          <a:ln>
            <a:solidFill>
              <a:schemeClr val="tx2"/>
            </a:solidFill>
          </a:ln>
        </p:spPr>
      </p:pic>
      <p:sp>
        <p:nvSpPr>
          <p:cNvPr id="5" name="Rectangle 4"/>
          <p:cNvSpPr/>
          <p:nvPr/>
        </p:nvSpPr>
        <p:spPr>
          <a:xfrm>
            <a:off x="838200" y="1645722"/>
            <a:ext cx="3048000" cy="4191000"/>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73798" y="2362200"/>
            <a:ext cx="4343400" cy="2986723"/>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205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rPr>
              <a:t>120 Camden Avenue</a:t>
            </a:r>
          </a:p>
        </p:txBody>
      </p:sp>
      <p:sp>
        <p:nvSpPr>
          <p:cNvPr id="5" name="Rectangle 4"/>
          <p:cNvSpPr/>
          <p:nvPr/>
        </p:nvSpPr>
        <p:spPr>
          <a:xfrm>
            <a:off x="771525" y="1981200"/>
            <a:ext cx="3724275" cy="3276600"/>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85195" y="1813448"/>
            <a:ext cx="3807292" cy="3851917"/>
          </a:xfrm>
          <a:prstGeom prst="rect">
            <a:avLst/>
          </a:prstGeom>
          <a:noFill/>
          <a:ln>
            <a:solidFill>
              <a:srgbClr val="174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6" y="1981200"/>
            <a:ext cx="3724274" cy="327659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883" y="1813449"/>
            <a:ext cx="3801604" cy="385191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08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B044-C01D-4961-B248-6377F544594B}"/>
              </a:ext>
            </a:extLst>
          </p:cNvPr>
          <p:cNvSpPr>
            <a:spLocks noGrp="1"/>
          </p:cNvSpPr>
          <p:nvPr>
            <p:ph type="title"/>
          </p:nvPr>
        </p:nvSpPr>
        <p:spPr/>
        <p:txBody>
          <a:bodyPr/>
          <a:lstStyle/>
          <a:p>
            <a:r>
              <a:rPr lang="en-US" dirty="0"/>
              <a:t>86 Messina Street</a:t>
            </a:r>
          </a:p>
        </p:txBody>
      </p:sp>
      <p:pic>
        <p:nvPicPr>
          <p:cNvPr id="4" name="Picture 3">
            <a:extLst>
              <a:ext uri="{FF2B5EF4-FFF2-40B4-BE49-F238E27FC236}">
                <a16:creationId xmlns:a16="http://schemas.microsoft.com/office/drawing/2014/main" id="{0049338B-7BB7-41D0-A678-11E99690A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48" y="1738076"/>
            <a:ext cx="3419952" cy="3381847"/>
          </a:xfrm>
          <a:prstGeom prst="rect">
            <a:avLst/>
          </a:prstGeom>
          <a:ln w="38100">
            <a:solidFill>
              <a:schemeClr val="tx2"/>
            </a:solidFill>
          </a:ln>
        </p:spPr>
      </p:pic>
      <p:pic>
        <p:nvPicPr>
          <p:cNvPr id="6" name="Picture 5">
            <a:extLst>
              <a:ext uri="{FF2B5EF4-FFF2-40B4-BE49-F238E27FC236}">
                <a16:creationId xmlns:a16="http://schemas.microsoft.com/office/drawing/2014/main" id="{1E800E6E-4494-494F-99FC-16DA492C1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786554"/>
            <a:ext cx="4444493" cy="3333369"/>
          </a:xfrm>
          <a:prstGeom prst="rect">
            <a:avLst/>
          </a:prstGeom>
          <a:ln w="38100">
            <a:solidFill>
              <a:schemeClr val="tx2"/>
            </a:solidFill>
          </a:ln>
        </p:spPr>
      </p:pic>
    </p:spTree>
    <p:extLst>
      <p:ext uri="{BB962C8B-B14F-4D97-AF65-F5344CB8AC3E}">
        <p14:creationId xmlns:p14="http://schemas.microsoft.com/office/powerpoint/2010/main" val="208547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0" y="531421"/>
            <a:ext cx="7239000" cy="1524000"/>
          </a:xfrm>
        </p:spPr>
        <p:txBody>
          <a:bodyPr>
            <a:normAutofit/>
          </a:bodyPr>
          <a:lstStyle/>
          <a:p>
            <a:r>
              <a:rPr lang="en-US" sz="5800" dirty="0" err="1">
                <a:solidFill>
                  <a:srgbClr val="174759"/>
                </a:solidFill>
                <a:latin typeface="Arial Black" panose="020B0A04020102020204" pitchFamily="34" charset="0"/>
              </a:rPr>
              <a:t>EveryHome</a:t>
            </a:r>
            <a:endParaRPr lang="en-US" sz="5800" dirty="0">
              <a:solidFill>
                <a:srgbClr val="174759"/>
              </a:solidFill>
              <a:latin typeface="Arial Black" panose="020B0A04020102020204" pitchFamily="34" charset="0"/>
            </a:endParaRPr>
          </a:p>
        </p:txBody>
      </p:sp>
      <p:sp>
        <p:nvSpPr>
          <p:cNvPr id="3" name="Subtitle 2"/>
          <p:cNvSpPr>
            <a:spLocks noGrp="1"/>
          </p:cNvSpPr>
          <p:nvPr>
            <p:ph type="subTitle" idx="1"/>
          </p:nvPr>
        </p:nvSpPr>
        <p:spPr>
          <a:xfrm>
            <a:off x="1219200" y="5105400"/>
            <a:ext cx="6934200" cy="1752600"/>
          </a:xfrm>
        </p:spPr>
        <p:txBody>
          <a:bodyPr>
            <a:normAutofit/>
          </a:bodyPr>
          <a:lstStyle/>
          <a:p>
            <a:r>
              <a:rPr lang="en-US" sz="2800" i="1" dirty="0">
                <a:solidFill>
                  <a:schemeClr val="tx1"/>
                </a:solidFill>
                <a:latin typeface="Arial" panose="020B0604020202020204" pitchFamily="34" charset="0"/>
                <a:cs typeface="Arial" panose="020B0604020202020204" pitchFamily="34" charset="0"/>
              </a:rPr>
              <a:t>Eliminating vacant &amp; abandoned property in the City of Providence</a:t>
            </a:r>
            <a:endParaRPr lang="en-US" sz="2800" i="1" dirty="0">
              <a:latin typeface="Arial" panose="020B0604020202020204" pitchFamily="34" charset="0"/>
              <a:cs typeface="Arial" panose="020B0604020202020204" pitchFamily="34" charset="0"/>
            </a:endParaRPr>
          </a:p>
        </p:txBody>
      </p:sp>
      <p:pic>
        <p:nvPicPr>
          <p:cNvPr id="1027" name="Picture 3" descr="H:\My Documents\November\EveryHome Visit Presentation\EveryHomeGraphic-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5319" y="1600200"/>
            <a:ext cx="5313362" cy="382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2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latin typeface="Arial Black" panose="020B0A04020102020204" pitchFamily="34" charset="0"/>
              </a:rPr>
              <a:t>Summary</a:t>
            </a:r>
          </a:p>
        </p:txBody>
      </p:sp>
      <p:sp>
        <p:nvSpPr>
          <p:cNvPr id="3" name="Content Placeholder 2"/>
          <p:cNvSpPr>
            <a:spLocks noGrp="1"/>
          </p:cNvSpPr>
          <p:nvPr>
            <p:ph idx="1"/>
          </p:nvPr>
        </p:nvSpPr>
        <p:spPr>
          <a:xfrm>
            <a:off x="457200" y="1752600"/>
            <a:ext cx="8229600" cy="4525963"/>
          </a:xfrm>
        </p:spPr>
        <p:txBody>
          <a:bodyPr>
            <a:normAutofit/>
          </a:bodyPr>
          <a:lstStyle/>
          <a:p>
            <a:r>
              <a:rPr lang="en-US" sz="2800" dirty="0">
                <a:latin typeface="Arial" panose="020B0604020202020204" pitchFamily="34" charset="0"/>
                <a:cs typeface="Arial" panose="020B0604020202020204" pitchFamily="34" charset="0"/>
              </a:rPr>
              <a:t>Created by Mayor Jorge Elorza in 2015</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Suite of tools to rehabilitate vacant and abandoned properties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goal is to rehabilitate every vacant home in Providence while supporting local employment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48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lstStyle/>
          <a:p>
            <a:r>
              <a:rPr lang="en-US" dirty="0">
                <a:latin typeface="Arial Black" panose="020B0A04020102020204" pitchFamily="34" charset="0"/>
              </a:rPr>
              <a:t>SUCCESS PROPERTIES</a:t>
            </a:r>
          </a:p>
        </p:txBody>
      </p:sp>
      <p:sp>
        <p:nvSpPr>
          <p:cNvPr id="3" name="Content Placeholder 2"/>
          <p:cNvSpPr>
            <a:spLocks noGrp="1"/>
          </p:cNvSpPr>
          <p:nvPr>
            <p:ph idx="1"/>
          </p:nvPr>
        </p:nvSpPr>
        <p:spPr>
          <a:xfrm>
            <a:off x="2286000" y="2286000"/>
            <a:ext cx="4495800" cy="2743200"/>
          </a:xfrm>
        </p:spPr>
        <p:txBody>
          <a:bodyPr/>
          <a:lstStyle/>
          <a:p>
            <a:pPr marL="0" indent="0" algn="ctr">
              <a:buNone/>
            </a:pPr>
            <a:r>
              <a:rPr lang="en-US" sz="15000" dirty="0">
                <a:latin typeface="Arial" panose="020B0604020202020204" pitchFamily="34" charset="0"/>
                <a:cs typeface="Arial" panose="020B0604020202020204" pitchFamily="34" charset="0"/>
              </a:rPr>
              <a:t>600</a:t>
            </a:r>
          </a:p>
          <a:p>
            <a:pPr marL="0" indent="0" algn="ctr">
              <a:buNone/>
            </a:pPr>
            <a:endParaRPr lang="en-US" dirty="0"/>
          </a:p>
        </p:txBody>
      </p:sp>
    </p:spTree>
    <p:extLst>
      <p:ext uri="{BB962C8B-B14F-4D97-AF65-F5344CB8AC3E}">
        <p14:creationId xmlns:p14="http://schemas.microsoft.com/office/powerpoint/2010/main" val="84791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401762"/>
          </a:xfrm>
        </p:spPr>
        <p:txBody>
          <a:bodyPr>
            <a:noAutofit/>
          </a:bodyPr>
          <a:lstStyle/>
          <a:p>
            <a:r>
              <a:rPr lang="en-US" dirty="0">
                <a:latin typeface="Arial Black" panose="020B0A04020102020204" pitchFamily="34" charset="0"/>
              </a:rPr>
              <a:t>SUCCESS PROPERTIES: </a:t>
            </a:r>
            <a:br>
              <a:rPr lang="en-US" dirty="0">
                <a:latin typeface="Arial Black" panose="020B0A04020102020204" pitchFamily="34" charset="0"/>
              </a:rPr>
            </a:br>
            <a:r>
              <a:rPr lang="en-US" i="1" dirty="0">
                <a:latin typeface="Arial" panose="020B0604020202020204" pitchFamily="34" charset="0"/>
                <a:cs typeface="Arial" panose="020B0604020202020204" pitchFamily="34" charset="0"/>
              </a:rPr>
              <a:t>Breakdown</a:t>
            </a:r>
          </a:p>
        </p:txBody>
      </p:sp>
      <p:sp>
        <p:nvSpPr>
          <p:cNvPr id="3" name="Content Placeholder 2"/>
          <p:cNvSpPr>
            <a:spLocks noGrp="1"/>
          </p:cNvSpPr>
          <p:nvPr>
            <p:ph idx="1"/>
          </p:nvPr>
        </p:nvSpPr>
        <p:spPr>
          <a:xfrm>
            <a:off x="457200" y="2362200"/>
            <a:ext cx="8229600" cy="3992563"/>
          </a:xfrm>
        </p:spPr>
        <p:txBody>
          <a:bodyPr>
            <a:normAutofit fontScale="85000" lnSpcReduction="20000"/>
          </a:bodyPr>
          <a:lstStyle/>
          <a:p>
            <a:pPr marL="0" indent="0">
              <a:spcBef>
                <a:spcPts val="0"/>
              </a:spcBef>
              <a:buNone/>
            </a:pPr>
            <a:r>
              <a:rPr lang="en-US" dirty="0">
                <a:latin typeface="Arial" panose="020B0604020202020204" pitchFamily="34" charset="0"/>
                <a:cs typeface="Arial" panose="020B0604020202020204" pitchFamily="34" charset="0"/>
              </a:rPr>
              <a:t>DIS POLICY CHANGES </a:t>
            </a:r>
            <a:r>
              <a:rPr lang="en-US" dirty="0">
                <a:latin typeface="Arial Black" panose="020B0A04020102020204" pitchFamily="34" charset="0"/>
                <a:cs typeface="Arial" panose="020B0604020202020204" pitchFamily="34" charset="0"/>
              </a:rPr>
              <a:t>= </a:t>
            </a:r>
            <a:r>
              <a:rPr lang="en-US" sz="4000" dirty="0">
                <a:latin typeface="Arial Black" panose="020B0A04020102020204" pitchFamily="34" charset="0"/>
                <a:cs typeface="Arial" panose="020B0604020202020204" pitchFamily="34" charset="0"/>
              </a:rPr>
              <a:t>145</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HOUSING COURT = </a:t>
            </a:r>
            <a:r>
              <a:rPr lang="en-US" sz="4000" dirty="0">
                <a:latin typeface="Arial Black" panose="020B0A04020102020204" pitchFamily="34" charset="0"/>
                <a:cs typeface="Arial" panose="020B0604020202020204" pitchFamily="34" charset="0"/>
              </a:rPr>
              <a:t>94</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TRANSFER AFFIDAVIT = </a:t>
            </a:r>
            <a:r>
              <a:rPr lang="en-US" sz="4000" dirty="0">
                <a:latin typeface="Arial Black" panose="020B0A04020102020204" pitchFamily="34" charset="0"/>
                <a:cs typeface="Arial" panose="020B0604020202020204" pitchFamily="34" charset="0"/>
              </a:rPr>
              <a:t>41</a:t>
            </a: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RECEIVERSHIP </a:t>
            </a:r>
            <a:r>
              <a:rPr lang="en-US" dirty="0">
                <a:latin typeface="Arial Black" panose="020B0A04020102020204" pitchFamily="34" charset="0"/>
                <a:cs typeface="Arial" panose="020B0604020202020204" pitchFamily="34" charset="0"/>
              </a:rPr>
              <a:t>= </a:t>
            </a:r>
            <a:r>
              <a:rPr lang="en-US" sz="4000" dirty="0">
                <a:latin typeface="Arial Black" panose="020B0A04020102020204" pitchFamily="34" charset="0"/>
                <a:cs typeface="Arial" panose="020B0604020202020204" pitchFamily="34" charset="0"/>
              </a:rPr>
              <a:t>35</a:t>
            </a:r>
          </a:p>
          <a:p>
            <a:pPr marL="0" indent="0">
              <a:spcBef>
                <a:spcPts val="0"/>
              </a:spcBef>
              <a:buNone/>
            </a:pPr>
            <a:endParaRPr lang="en-US" b="1"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MARKET TRENDS &amp; REACTION TO POLICY CHANGES </a:t>
            </a:r>
            <a:r>
              <a:rPr lang="en-US" dirty="0">
                <a:latin typeface="Arial Black" panose="020B0A04020102020204" pitchFamily="34" charset="0"/>
                <a:cs typeface="Arial" panose="020B0604020202020204" pitchFamily="34" charset="0"/>
              </a:rPr>
              <a:t>= </a:t>
            </a:r>
            <a:r>
              <a:rPr lang="en-US" sz="4000" dirty="0">
                <a:latin typeface="Arial Black" panose="020B0A04020102020204" pitchFamily="34" charset="0"/>
                <a:cs typeface="Arial" panose="020B0604020202020204" pitchFamily="34" charset="0"/>
              </a:rPr>
              <a:t>285</a:t>
            </a:r>
          </a:p>
          <a:p>
            <a:pPr marL="0" indent="0">
              <a:spcBef>
                <a:spcPts val="0"/>
              </a:spcBef>
              <a:buNone/>
            </a:pPr>
            <a:endParaRPr lang="en-US" sz="40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6365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br>
              <a:rPr lang="en-US" dirty="0">
                <a:latin typeface="Arial Black" panose="020B0A04020102020204" pitchFamily="34" charset="0"/>
              </a:rPr>
            </a:br>
            <a:r>
              <a:rPr lang="en-US" dirty="0">
                <a:latin typeface="Arial Black" panose="020B0A04020102020204" pitchFamily="34" charset="0"/>
              </a:rPr>
              <a:t>PROPERTIES IN PROGRESS </a:t>
            </a:r>
            <a:br>
              <a:rPr lang="en-US" dirty="0">
                <a:latin typeface="Arial Black" panose="020B0A04020102020204" pitchFamily="34" charset="0"/>
              </a:rPr>
            </a:br>
            <a:br>
              <a:rPr lang="en-US" sz="2000" dirty="0">
                <a:latin typeface="Arial Black" panose="020B0A04020102020204" pitchFamily="34" charset="0"/>
              </a:rPr>
            </a:br>
            <a:r>
              <a:rPr lang="en-US" sz="2400" dirty="0">
                <a:latin typeface="Arial Black" panose="020B0A04020102020204" pitchFamily="34" charset="0"/>
              </a:rPr>
              <a:t>Vacant with no violations</a:t>
            </a:r>
          </a:p>
        </p:txBody>
      </p:sp>
      <p:sp>
        <p:nvSpPr>
          <p:cNvPr id="3" name="Content Placeholder 2"/>
          <p:cNvSpPr>
            <a:spLocks noGrp="1"/>
          </p:cNvSpPr>
          <p:nvPr>
            <p:ph idx="1"/>
          </p:nvPr>
        </p:nvSpPr>
        <p:spPr>
          <a:xfrm>
            <a:off x="2133600" y="2438400"/>
            <a:ext cx="4800600" cy="2667000"/>
          </a:xfrm>
        </p:spPr>
        <p:txBody>
          <a:bodyPr>
            <a:normAutofit/>
          </a:bodyPr>
          <a:lstStyle/>
          <a:p>
            <a:pPr marL="0" indent="0" algn="ctr">
              <a:buNone/>
            </a:pPr>
            <a:r>
              <a:rPr lang="en-US" sz="15000" dirty="0"/>
              <a:t>142</a:t>
            </a:r>
          </a:p>
        </p:txBody>
      </p:sp>
    </p:spTree>
    <p:extLst>
      <p:ext uri="{BB962C8B-B14F-4D97-AF65-F5344CB8AC3E}">
        <p14:creationId xmlns:p14="http://schemas.microsoft.com/office/powerpoint/2010/main" val="201199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TOOLS</a:t>
            </a:r>
          </a:p>
        </p:txBody>
      </p:sp>
      <p:sp>
        <p:nvSpPr>
          <p:cNvPr id="3" name="Content Placeholder 2"/>
          <p:cNvSpPr>
            <a:spLocks noGrp="1"/>
          </p:cNvSpPr>
          <p:nvPr>
            <p:ph idx="1"/>
          </p:nvPr>
        </p:nvSpPr>
        <p:spPr>
          <a:xfrm>
            <a:off x="457200" y="1524000"/>
            <a:ext cx="8229600" cy="4800600"/>
          </a:xfrm>
        </p:spPr>
        <p:txBody>
          <a:bodyPr>
            <a:normAutofit lnSpcReduction="10000"/>
          </a:bodyPr>
          <a:lstStyle/>
          <a:p>
            <a:pPr marL="0" indent="0">
              <a:buNone/>
            </a:pPr>
            <a:r>
              <a:rPr lang="en-US" sz="2400" dirty="0" err="1">
                <a:latin typeface="Arial" panose="020B0604020202020204" pitchFamily="34" charset="0"/>
                <a:cs typeface="Arial" panose="020B0604020202020204" pitchFamily="34" charset="0"/>
              </a:rPr>
              <a:t>EveryHome’s</a:t>
            </a:r>
            <a:r>
              <a:rPr lang="en-US" sz="2400" dirty="0">
                <a:latin typeface="Arial" panose="020B0604020202020204" pitchFamily="34" charset="0"/>
                <a:cs typeface="Arial" panose="020B0604020202020204" pitchFamily="34" charset="0"/>
              </a:rPr>
              <a:t> suite of tools include:</a:t>
            </a:r>
          </a:p>
          <a:p>
            <a:pPr marL="0" indent="0">
              <a:buNone/>
            </a:pPr>
            <a:endParaRPr lang="en-US" sz="2400" dirty="0">
              <a:latin typeface="Arial" panose="020B0604020202020204" pitchFamily="34" charset="0"/>
              <a:cs typeface="Arial" panose="020B0604020202020204" pitchFamily="34" charset="0"/>
            </a:endParaRPr>
          </a:p>
          <a:p>
            <a:pPr marL="914400" lvl="1" indent="-514350">
              <a:buFont typeface="+mj-lt"/>
              <a:buAutoNum type="arabicPeriod"/>
            </a:pPr>
            <a:r>
              <a:rPr lang="en-US" sz="2400" dirty="0">
                <a:latin typeface="Arial" panose="020B0604020202020204" pitchFamily="34" charset="0"/>
                <a:cs typeface="Arial" panose="020B0604020202020204" pitchFamily="34" charset="0"/>
              </a:rPr>
              <a:t>Policy Changes</a:t>
            </a:r>
          </a:p>
          <a:p>
            <a:pPr lvl="3"/>
            <a:r>
              <a:rPr lang="en-US" dirty="0">
                <a:latin typeface="Arial" panose="020B0604020202020204" pitchFamily="34" charset="0"/>
                <a:cs typeface="Arial" panose="020B0604020202020204" pitchFamily="34" charset="0"/>
              </a:rPr>
              <a:t>Code Enforcement</a:t>
            </a:r>
          </a:p>
          <a:p>
            <a:pPr lvl="3"/>
            <a:r>
              <a:rPr lang="en-US" dirty="0">
                <a:latin typeface="Arial" panose="020B0604020202020204" pitchFamily="34" charset="0"/>
                <a:cs typeface="Arial" panose="020B0604020202020204" pitchFamily="34" charset="0"/>
              </a:rPr>
              <a:t>Housing Court Prosecution</a:t>
            </a:r>
          </a:p>
          <a:p>
            <a:pPr marL="914400" lvl="1" indent="-514350">
              <a:buFont typeface="+mj-lt"/>
              <a:buAutoNum type="arabicPeriod"/>
            </a:pPr>
            <a:r>
              <a:rPr lang="en-US" sz="2400" dirty="0">
                <a:latin typeface="Arial" panose="020B0604020202020204" pitchFamily="34" charset="0"/>
                <a:cs typeface="Arial" panose="020B0604020202020204" pitchFamily="34" charset="0"/>
              </a:rPr>
              <a:t>Receivership</a:t>
            </a:r>
          </a:p>
          <a:p>
            <a:pPr marL="914400" lvl="1" indent="-514350">
              <a:buFont typeface="+mj-lt"/>
              <a:buAutoNum type="arabicPeriod"/>
            </a:pPr>
            <a:r>
              <a:rPr lang="en-US" sz="2400" dirty="0">
                <a:latin typeface="Arial" panose="020B0604020202020204" pitchFamily="34" charset="0"/>
                <a:cs typeface="Arial" panose="020B0604020202020204" pitchFamily="34" charset="0"/>
              </a:rPr>
              <a:t>Special Redevelopment Plan &amp; construction lending</a:t>
            </a:r>
          </a:p>
          <a:p>
            <a:pPr marL="914400" lvl="1" indent="-514350">
              <a:buFont typeface="+mj-lt"/>
              <a:buAutoNum type="arabicPeriod"/>
            </a:pPr>
            <a:r>
              <a:rPr lang="en-US" sz="2400" dirty="0">
                <a:latin typeface="Arial" panose="020B0604020202020204" pitchFamily="34" charset="0"/>
                <a:cs typeface="Arial" panose="020B0604020202020204" pitchFamily="34" charset="0"/>
              </a:rPr>
              <a:t>Financial Assistance</a:t>
            </a:r>
          </a:p>
          <a:p>
            <a:pPr lvl="3"/>
            <a:r>
              <a:rPr lang="en-US" dirty="0">
                <a:latin typeface="Arial" panose="020B0604020202020204" pitchFamily="34" charset="0"/>
                <a:cs typeface="Arial" panose="020B0604020202020204" pitchFamily="34" charset="0"/>
              </a:rPr>
              <a:t>Home Repair</a:t>
            </a:r>
          </a:p>
          <a:p>
            <a:pPr lvl="3"/>
            <a:r>
              <a:rPr lang="en-US" dirty="0">
                <a:latin typeface="Arial" panose="020B0604020202020204" pitchFamily="34" charset="0"/>
                <a:cs typeface="Arial" panose="020B0604020202020204" pitchFamily="34" charset="0"/>
              </a:rPr>
              <a:t>Down Payment Assistance</a:t>
            </a:r>
          </a:p>
          <a:p>
            <a:pPr lvl="3"/>
            <a:r>
              <a:rPr lang="en-US" dirty="0">
                <a:latin typeface="Arial" panose="020B0604020202020204" pitchFamily="34" charset="0"/>
                <a:cs typeface="Arial" panose="020B0604020202020204" pitchFamily="34" charset="0"/>
              </a:rPr>
              <a:t>Lead Safe Providence Program</a:t>
            </a:r>
          </a:p>
          <a:p>
            <a:pPr lvl="3"/>
            <a:r>
              <a:rPr lang="en-US" dirty="0">
                <a:latin typeface="Arial" panose="020B0604020202020204" pitchFamily="34" charset="0"/>
                <a:cs typeface="Arial" panose="020B0604020202020204" pitchFamily="34" charset="0"/>
              </a:rPr>
              <a:t>Federal Development Subsidy</a:t>
            </a:r>
          </a:p>
        </p:txBody>
      </p:sp>
    </p:spTree>
    <p:extLst>
      <p:ext uri="{BB962C8B-B14F-4D97-AF65-F5344CB8AC3E}">
        <p14:creationId xmlns:p14="http://schemas.microsoft.com/office/powerpoint/2010/main" val="27411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POLICY CHANGES</a:t>
            </a:r>
          </a:p>
        </p:txBody>
      </p:sp>
      <p:sp>
        <p:nvSpPr>
          <p:cNvPr id="3" name="Content Placeholder 2"/>
          <p:cNvSpPr>
            <a:spLocks noGrp="1"/>
          </p:cNvSpPr>
          <p:nvPr>
            <p:ph idx="1"/>
          </p:nvPr>
        </p:nvSpPr>
        <p:spPr>
          <a:xfrm>
            <a:off x="457200" y="1524000"/>
            <a:ext cx="8229600" cy="5105400"/>
          </a:xfrm>
        </p:spPr>
        <p:txBody>
          <a:bodyPr>
            <a:normAutofit/>
          </a:bodyPr>
          <a:lstStyle/>
          <a:p>
            <a:r>
              <a:rPr lang="en-US" sz="2600" dirty="0">
                <a:latin typeface="Arial" panose="020B0604020202020204" pitchFamily="34" charset="0"/>
                <a:cs typeface="Arial" panose="020B0604020202020204" pitchFamily="34" charset="0"/>
              </a:rPr>
              <a:t>Code Enforcement</a:t>
            </a:r>
          </a:p>
          <a:p>
            <a:r>
              <a:rPr lang="en-US" sz="2600" dirty="0">
                <a:latin typeface="Arial" panose="020B0604020202020204" pitchFamily="34" charset="0"/>
                <a:cs typeface="Arial" panose="020B0604020202020204" pitchFamily="34" charset="0"/>
              </a:rPr>
              <a:t>Housing Court Prosecution</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Two key changes:</a:t>
            </a:r>
          </a:p>
          <a:p>
            <a:pPr marL="0" indent="0">
              <a:buNone/>
            </a:pPr>
            <a:endParaRPr lang="en-US" sz="1000" dirty="0">
              <a:latin typeface="Arial" panose="020B0604020202020204" pitchFamily="34" charset="0"/>
              <a:cs typeface="Arial" panose="020B0604020202020204" pitchFamily="34" charset="0"/>
            </a:endParaRPr>
          </a:p>
          <a:p>
            <a:pPr algn="just">
              <a:buFont typeface="+mj-lt"/>
              <a:buAutoNum type="arabicPeriod"/>
            </a:pPr>
            <a:r>
              <a:rPr lang="en-US" sz="1700" dirty="0">
                <a:latin typeface="Arial" panose="020B0604020202020204" pitchFamily="34" charset="0"/>
                <a:cs typeface="Arial" panose="020B0604020202020204" pitchFamily="34" charset="0"/>
              </a:rPr>
              <a:t>The City now holds </a:t>
            </a:r>
            <a:r>
              <a:rPr lang="en-US" sz="1700" u="sng" dirty="0">
                <a:latin typeface="Arial" panose="020B0604020202020204" pitchFamily="34" charset="0"/>
                <a:cs typeface="Arial" panose="020B0604020202020204" pitchFamily="34" charset="0"/>
              </a:rPr>
              <a:t>all</a:t>
            </a:r>
            <a:r>
              <a:rPr lang="en-US" sz="1700" dirty="0">
                <a:latin typeface="Arial" panose="020B0604020202020204" pitchFamily="34" charset="0"/>
                <a:cs typeface="Arial" panose="020B0604020202020204" pitchFamily="34" charset="0"/>
              </a:rPr>
              <a:t> parties with an interest in the property responsible, including banks and other mortgage holders. </a:t>
            </a:r>
          </a:p>
          <a:p>
            <a:pPr algn="just">
              <a:buFont typeface="+mj-lt"/>
              <a:buAutoNum type="arabicPeriod"/>
            </a:pPr>
            <a:endParaRPr lang="en-US" sz="1000" dirty="0">
              <a:latin typeface="Arial" panose="020B0604020202020204" pitchFamily="34" charset="0"/>
              <a:cs typeface="Arial" panose="020B0604020202020204" pitchFamily="34" charset="0"/>
            </a:endParaRPr>
          </a:p>
          <a:p>
            <a:pPr algn="just" fontAlgn="base">
              <a:buFont typeface="+mj-lt"/>
              <a:buAutoNum type="arabicPeriod"/>
            </a:pPr>
            <a:r>
              <a:rPr lang="en-US" sz="1700" dirty="0">
                <a:latin typeface="Arial" panose="020B0604020202020204" pitchFamily="34" charset="0"/>
                <a:cs typeface="Arial" panose="020B0604020202020204" pitchFamily="34" charset="0"/>
              </a:rPr>
              <a:t>Transfer affidavits: All sellers of properties with outstanding code violations must provide a copy of the violations to the buyers. Must also provide the City with an transfer affidavit, signed by the buyers, acknowledging the violations and accepting full responsibility for all repairs in a timely manner. </a:t>
            </a:r>
          </a:p>
        </p:txBody>
      </p:sp>
      <p:sp>
        <p:nvSpPr>
          <p:cNvPr id="4" name="Rectangle 3"/>
          <p:cNvSpPr/>
          <p:nvPr/>
        </p:nvSpPr>
        <p:spPr>
          <a:xfrm>
            <a:off x="533400" y="2699982"/>
            <a:ext cx="716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45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RECEIVERSHIP</a:t>
            </a:r>
          </a:p>
        </p:txBody>
      </p:sp>
      <p:sp>
        <p:nvSpPr>
          <p:cNvPr id="3" name="Content Placeholder 2"/>
          <p:cNvSpPr>
            <a:spLocks noGrp="1"/>
          </p:cNvSpPr>
          <p:nvPr>
            <p:ph idx="1"/>
          </p:nvPr>
        </p:nvSpPr>
        <p:spPr>
          <a:xfrm>
            <a:off x="457200" y="1447800"/>
            <a:ext cx="8229600" cy="4678363"/>
          </a:xfrm>
        </p:spPr>
        <p:txBody>
          <a:bodyPr>
            <a:noAutofit/>
          </a:bodyPr>
          <a:lstStyle/>
          <a:p>
            <a:pPr marL="0" indent="0" algn="ctr">
              <a:buNone/>
            </a:pPr>
            <a:r>
              <a:rPr lang="en-US" sz="2800" dirty="0">
                <a:latin typeface="Arial" panose="020B0604020202020204" pitchFamily="34" charset="0"/>
                <a:cs typeface="Arial" panose="020B0604020202020204" pitchFamily="34" charset="0"/>
              </a:rPr>
              <a:t>Court appoints a receiver who facilitates repairs to abandoned, rundown properties</a:t>
            </a:r>
            <a:r>
              <a:rPr lang="en-US" sz="2800" i="1" dirty="0">
                <a:latin typeface="Arial" panose="020B0604020202020204" pitchFamily="34" charset="0"/>
                <a:cs typeface="Arial" panose="020B0604020202020204" pitchFamily="34" charset="0"/>
              </a:rPr>
              <a:t>.</a:t>
            </a:r>
          </a:p>
          <a:p>
            <a:pPr marL="0" indent="0" algn="ctr">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City petitions the court to appoint a receiver.  </a:t>
            </a:r>
          </a:p>
          <a:p>
            <a:r>
              <a:rPr lang="en-US" sz="2400" dirty="0">
                <a:latin typeface="Arial" panose="020B0604020202020204" pitchFamily="34" charset="0"/>
                <a:cs typeface="Arial" panose="020B0604020202020204" pitchFamily="34" charset="0"/>
              </a:rPr>
              <a:t>Receiver is appointed if court finds that: </a:t>
            </a:r>
          </a:p>
          <a:p>
            <a:pPr lvl="1"/>
            <a:r>
              <a:rPr lang="en-US" sz="2000" dirty="0">
                <a:latin typeface="Arial" panose="020B0604020202020204" pitchFamily="34" charset="0"/>
                <a:cs typeface="Arial" panose="020B0604020202020204" pitchFamily="34" charset="0"/>
              </a:rPr>
              <a:t>outstanding code violations exist</a:t>
            </a:r>
          </a:p>
          <a:p>
            <a:pPr lvl="1"/>
            <a:r>
              <a:rPr lang="en-US" sz="2000" dirty="0">
                <a:latin typeface="Arial" panose="020B0604020202020204" pitchFamily="34" charset="0"/>
                <a:cs typeface="Arial" panose="020B0604020202020204" pitchFamily="34" charset="0"/>
              </a:rPr>
              <a:t>the home constitutes a public nuisance</a:t>
            </a:r>
          </a:p>
          <a:p>
            <a:pPr lvl="1"/>
            <a:r>
              <a:rPr lang="en-US" sz="2000" dirty="0">
                <a:latin typeface="Arial" panose="020B0604020202020204" pitchFamily="34" charset="0"/>
                <a:cs typeface="Arial" panose="020B0604020202020204" pitchFamily="34" charset="0"/>
              </a:rPr>
              <a:t>the owner has been given an opportunity to correct the violation and has refused or failed to do so</a:t>
            </a:r>
          </a:p>
          <a:p>
            <a:pPr marL="400050"/>
            <a:r>
              <a:rPr lang="en-US" sz="2400" dirty="0">
                <a:latin typeface="Arial" panose="020B0604020202020204" pitchFamily="34" charset="0"/>
                <a:cs typeface="Arial" panose="020B0604020202020204" pitchFamily="34" charset="0"/>
              </a:rPr>
              <a:t>PRA as Receiver:</a:t>
            </a:r>
          </a:p>
          <a:p>
            <a:pPr marL="457200" lvl="1" indent="0">
              <a:buNone/>
            </a:pPr>
            <a:r>
              <a:rPr lang="en-US" sz="2000" dirty="0">
                <a:latin typeface="Arial" panose="020B0604020202020204" pitchFamily="34" charset="0"/>
                <a:cs typeface="Arial" panose="020B0604020202020204" pitchFamily="34" charset="0"/>
              </a:rPr>
              <a:t>-- New model underway with two properties.</a:t>
            </a:r>
          </a:p>
        </p:txBody>
      </p:sp>
      <p:sp>
        <p:nvSpPr>
          <p:cNvPr id="4" name="Rectangle 3"/>
          <p:cNvSpPr/>
          <p:nvPr/>
        </p:nvSpPr>
        <p:spPr>
          <a:xfrm>
            <a:off x="990600" y="2590800"/>
            <a:ext cx="71628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807286"/>
      </p:ext>
    </p:extLst>
  </p:cSld>
  <p:clrMapOvr>
    <a:masterClrMapping/>
  </p:clrMapOvr>
</p:sld>
</file>

<file path=ppt/theme/theme1.xml><?xml version="1.0" encoding="utf-8"?>
<a:theme xmlns:a="http://schemas.openxmlformats.org/drawingml/2006/main" name="Office Theme">
  <a:themeElements>
    <a:clrScheme name="City of Providence">
      <a:dk1>
        <a:srgbClr val="174759"/>
      </a:dk1>
      <a:lt1>
        <a:srgbClr val="CBE2EA"/>
      </a:lt1>
      <a:dk2>
        <a:srgbClr val="2A5A6B"/>
      </a:dk2>
      <a:lt2>
        <a:srgbClr val="EEECE1"/>
      </a:lt2>
      <a:accent1>
        <a:srgbClr val="3F90A7"/>
      </a:accent1>
      <a:accent2>
        <a:srgbClr val="174759"/>
      </a:accent2>
      <a:accent3>
        <a:srgbClr val="2A5A6B"/>
      </a:accent3>
      <a:accent4>
        <a:srgbClr val="DBE5F1"/>
      </a:accent4>
      <a:accent5>
        <a:srgbClr val="B8CCE4"/>
      </a:accent5>
      <a:accent6>
        <a:srgbClr val="EEECE1"/>
      </a:accent6>
      <a:hlink>
        <a:srgbClr val="174759"/>
      </a:hlink>
      <a:folHlink>
        <a:srgbClr val="3F90A7"/>
      </a:folHlink>
    </a:clrScheme>
    <a:fontScheme name="Blue Economy">
      <a:majorFont>
        <a:latin typeface="Verdana 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933</Words>
  <Application>Microsoft Office PowerPoint</Application>
  <PresentationFormat>On-screen Show (4:3)</PresentationFormat>
  <Paragraphs>114</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Black</vt:lpstr>
      <vt:lpstr>Calibri</vt:lpstr>
      <vt:lpstr>Verdana</vt:lpstr>
      <vt:lpstr>Verdana Bold</vt:lpstr>
      <vt:lpstr>Office Theme</vt:lpstr>
      <vt:lpstr>EveryHome Program Update</vt:lpstr>
      <vt:lpstr>EveryHome</vt:lpstr>
      <vt:lpstr>Summary</vt:lpstr>
      <vt:lpstr>SUCCESS PROPERTIES</vt:lpstr>
      <vt:lpstr>SUCCESS PROPERTIES:  Breakdown</vt:lpstr>
      <vt:lpstr> PROPERTIES IN PROGRESS   Vacant with no violations</vt:lpstr>
      <vt:lpstr>TOOLS</vt:lpstr>
      <vt:lpstr>POLICY CHANGES</vt:lpstr>
      <vt:lpstr>RECEIVERSHIP</vt:lpstr>
      <vt:lpstr>SPECIAL REDEVELOPMENT PLAN</vt:lpstr>
      <vt:lpstr>Special Redevelopment Plan</vt:lpstr>
      <vt:lpstr>FINANCIAL ASSISTANCE</vt:lpstr>
      <vt:lpstr>FINANCIAL ASSISTANCE</vt:lpstr>
      <vt:lpstr>ADD’L FINANCIAL TOOL</vt:lpstr>
      <vt:lpstr>83 Pembroke</vt:lpstr>
      <vt:lpstr>125 Hazael Street</vt:lpstr>
      <vt:lpstr>120 Camden Avenue</vt:lpstr>
      <vt:lpstr>86 Messina Street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Szemiot, Ania</dc:creator>
  <cp:lastModifiedBy>Smith, Ben</cp:lastModifiedBy>
  <cp:revision>24</cp:revision>
  <dcterms:created xsi:type="dcterms:W3CDTF">2017-09-29T17:22:28Z</dcterms:created>
  <dcterms:modified xsi:type="dcterms:W3CDTF">2019-08-15T17:04:25Z</dcterms:modified>
</cp:coreProperties>
</file>