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notesMasterIdLst>
    <p:notesMasterId r:id="rId17"/>
  </p:notesMasterIdLst>
  <p:handoutMasterIdLst>
    <p:handoutMasterId r:id="rId18"/>
  </p:handoutMasterIdLst>
  <p:sldIdLst>
    <p:sldId id="256" r:id="rId2"/>
    <p:sldId id="285" r:id="rId3"/>
    <p:sldId id="312" r:id="rId4"/>
    <p:sldId id="313" r:id="rId5"/>
    <p:sldId id="328" r:id="rId6"/>
    <p:sldId id="314" r:id="rId7"/>
    <p:sldId id="316" r:id="rId8"/>
    <p:sldId id="320" r:id="rId9"/>
    <p:sldId id="322" r:id="rId10"/>
    <p:sldId id="323" r:id="rId11"/>
    <p:sldId id="329" r:id="rId12"/>
    <p:sldId id="317" r:id="rId13"/>
    <p:sldId id="318" r:id="rId14"/>
    <p:sldId id="319" r:id="rId15"/>
    <p:sldId id="325" r:id="rId16"/>
  </p:sldIdLst>
  <p:sldSz cx="9144000" cy="6858000" type="screen4x3"/>
  <p:notesSz cx="701675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5" autoAdjust="0"/>
    <p:restoredTop sz="86351" autoAdjust="0"/>
  </p:normalViewPr>
  <p:slideViewPr>
    <p:cSldViewPr>
      <p:cViewPr varScale="1">
        <p:scale>
          <a:sx n="62" d="100"/>
          <a:sy n="62" d="100"/>
        </p:scale>
        <p:origin x="96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234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sz="quarter" idx="1"/>
          </p:nvPr>
        </p:nvSpPr>
        <p:spPr bwMode="auto">
          <a:xfrm>
            <a:off x="3976688" y="0"/>
            <a:ext cx="3040062"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ChangeArrowheads="1"/>
          </p:cNvSpPr>
          <p:nvPr>
            <p:ph type="ftr" sz="quarter" idx="2"/>
          </p:nvPr>
        </p:nvSpPr>
        <p:spPr bwMode="auto">
          <a:xfrm>
            <a:off x="0" y="8843963"/>
            <a:ext cx="3040063" cy="465137"/>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vl1pPr>
          </a:lstStyle>
          <a:p>
            <a:pPr>
              <a:defRPr/>
            </a:pPr>
            <a:endParaRPr lang="en-US"/>
          </a:p>
        </p:txBody>
      </p:sp>
      <p:sp>
        <p:nvSpPr>
          <p:cNvPr id="8197" name="Rectangle 5"/>
          <p:cNvSpPr>
            <a:spLocks noGrp="1" noChangeArrowheads="1"/>
          </p:cNvSpPr>
          <p:nvPr>
            <p:ph type="sldNum" sz="quarter" idx="3"/>
          </p:nvPr>
        </p:nvSpPr>
        <p:spPr bwMode="auto">
          <a:xfrm>
            <a:off x="3976688" y="8843963"/>
            <a:ext cx="3040062" cy="465137"/>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vl1pPr>
          </a:lstStyle>
          <a:p>
            <a:pPr>
              <a:defRPr/>
            </a:pPr>
            <a:fld id="{2DBED8C2-BD9F-4BDB-9D35-D5648C1A6816}" type="slidenum">
              <a:rPr lang="en-US"/>
              <a:pPr>
                <a:defRPr/>
              </a:pPr>
              <a:t>‹#›</a:t>
            </a:fld>
            <a:endParaRPr lang="en-US"/>
          </a:p>
        </p:txBody>
      </p:sp>
    </p:spTree>
    <p:extLst>
      <p:ext uri="{BB962C8B-B14F-4D97-AF65-F5344CB8AC3E}">
        <p14:creationId xmlns:p14="http://schemas.microsoft.com/office/powerpoint/2010/main" val="3875573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976688" y="0"/>
            <a:ext cx="3040062"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8500"/>
            <a:ext cx="4654550" cy="34909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21188"/>
            <a:ext cx="5146675" cy="4189412"/>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43963"/>
            <a:ext cx="3040063" cy="465137"/>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976688" y="8843963"/>
            <a:ext cx="3040062" cy="465137"/>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vl1pPr>
          </a:lstStyle>
          <a:p>
            <a:pPr>
              <a:defRPr/>
            </a:pPr>
            <a:fld id="{2F1B7F9D-BE9D-4048-BBFD-BBCFE155B53D}" type="slidenum">
              <a:rPr lang="en-US"/>
              <a:pPr>
                <a:defRPr/>
              </a:pPr>
              <a:t>‹#›</a:t>
            </a:fld>
            <a:endParaRPr lang="en-US"/>
          </a:p>
        </p:txBody>
      </p:sp>
    </p:spTree>
    <p:extLst>
      <p:ext uri="{BB962C8B-B14F-4D97-AF65-F5344CB8AC3E}">
        <p14:creationId xmlns:p14="http://schemas.microsoft.com/office/powerpoint/2010/main" val="340207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rovidenceri.gov/oeo/city-summer-progra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34F91D2F-B01A-4B3E-952B-F12F98FB64D9}" type="slidenum">
              <a:rPr lang="en-US" smtClean="0"/>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a:latin typeface="Arial" charset="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Submit one original and six copies of the proposal to the BOC City Clerk Office at Providence City Hall by 2:00pm on Monday, February 3.</a:t>
            </a:r>
          </a:p>
          <a:p>
            <a:r>
              <a:rPr lang="en-US" dirty="0"/>
              <a:t>Must be signed by an individual authorized to represent the organization</a:t>
            </a:r>
          </a:p>
          <a:p>
            <a:r>
              <a:rPr lang="en-US" dirty="0"/>
              <a:t>Narrative parts should be formatted with 1 inch margins in 12 point font in a 1.5 spaced format  </a:t>
            </a:r>
          </a:p>
          <a:p>
            <a:r>
              <a:rPr lang="en-US" dirty="0"/>
              <a:t>Please number the pages</a:t>
            </a:r>
          </a:p>
          <a:p>
            <a:r>
              <a:rPr lang="en-US" dirty="0"/>
              <a:t>Respond in the same order as the RFP for ease of scoring</a:t>
            </a:r>
          </a:p>
          <a:p>
            <a:r>
              <a:rPr lang="en-US" dirty="0"/>
              <a:t>Please do not submit any exhibits or addenda not requested.  </a:t>
            </a:r>
          </a:p>
          <a:p>
            <a:r>
              <a:rPr lang="en-US" dirty="0"/>
              <a:t>A separate proposal is required for each training proposed.  </a:t>
            </a:r>
          </a:p>
          <a:p>
            <a:endParaRPr lang="en-US" dirty="0"/>
          </a:p>
        </p:txBody>
      </p:sp>
      <p:sp>
        <p:nvSpPr>
          <p:cNvPr id="4" name="Slide Number Placeholder 3"/>
          <p:cNvSpPr>
            <a:spLocks noGrp="1"/>
          </p:cNvSpPr>
          <p:nvPr>
            <p:ph type="sldNum" sz="quarter" idx="5"/>
          </p:nvPr>
        </p:nvSpPr>
        <p:spPr/>
        <p:txBody>
          <a:bodyPr/>
          <a:lstStyle/>
          <a:p>
            <a:pPr>
              <a:defRPr/>
            </a:pPr>
            <a:fld id="{2F1B7F9D-BE9D-4048-BBFD-BBCFE155B53D}" type="slidenum">
              <a:rPr lang="en-US" smtClean="0"/>
              <a:pPr>
                <a:defRPr/>
              </a:pPr>
              <a:t>14</a:t>
            </a:fld>
            <a:endParaRPr lang="en-US"/>
          </a:p>
        </p:txBody>
      </p:sp>
    </p:spTree>
    <p:extLst>
      <p:ext uri="{BB962C8B-B14F-4D97-AF65-F5344CB8AC3E}">
        <p14:creationId xmlns:p14="http://schemas.microsoft.com/office/powerpoint/2010/main" val="133443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r>
              <a:rPr lang="en-US" dirty="0"/>
              <a:t>Explain how questions are to be submitted and the answers posted</a:t>
            </a:r>
          </a:p>
          <a:p>
            <a:endParaRPr lang="en-US" dirty="0"/>
          </a:p>
          <a:p>
            <a:r>
              <a:rPr lang="en-US" dirty="0"/>
              <a:t>Explain the award process</a:t>
            </a:r>
          </a:p>
          <a:p>
            <a:endParaRPr lang="en-US" dirty="0"/>
          </a:p>
        </p:txBody>
      </p:sp>
      <p:sp>
        <p:nvSpPr>
          <p:cNvPr id="20483" name="Slide Number Placeholder 3"/>
          <p:cNvSpPr>
            <a:spLocks noGrp="1"/>
          </p:cNvSpPr>
          <p:nvPr>
            <p:ph type="sldNum" sz="quarter" idx="5"/>
          </p:nvPr>
        </p:nvSpPr>
        <p:spPr>
          <a:noFill/>
        </p:spPr>
        <p:txBody>
          <a:bodyPr/>
          <a:lstStyle/>
          <a:p>
            <a:fld id="{545C3220-7352-4B5A-A3DC-FC7E0538EF3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2F1B7F9D-BE9D-4048-BBFD-BBCFE155B53D}" type="slidenum">
              <a:rPr lang="en-US" smtClean="0"/>
              <a:pPr>
                <a:defRPr/>
              </a:pPr>
              <a:t>3</a:t>
            </a:fld>
            <a:endParaRPr lang="en-US"/>
          </a:p>
        </p:txBody>
      </p:sp>
    </p:spTree>
    <p:extLst>
      <p:ext uri="{BB962C8B-B14F-4D97-AF65-F5344CB8AC3E}">
        <p14:creationId xmlns:p14="http://schemas.microsoft.com/office/powerpoint/2010/main" val="269160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F1B7F9D-BE9D-4048-BBFD-BBCFE155B53D}" type="slidenum">
              <a:rPr lang="en-US" smtClean="0"/>
              <a:pPr>
                <a:defRPr/>
              </a:pPr>
              <a:t>4</a:t>
            </a:fld>
            <a:endParaRPr lang="en-US"/>
          </a:p>
        </p:txBody>
      </p:sp>
    </p:spTree>
    <p:extLst>
      <p:ext uri="{BB962C8B-B14F-4D97-AF65-F5344CB8AC3E}">
        <p14:creationId xmlns:p14="http://schemas.microsoft.com/office/powerpoint/2010/main" val="193051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1B7F9D-BE9D-4048-BBFD-BBCFE155B53D}" type="slidenum">
              <a:rPr lang="en-US" smtClean="0"/>
              <a:pPr>
                <a:defRPr/>
              </a:pPr>
              <a:t>6</a:t>
            </a:fld>
            <a:endParaRPr lang="en-US"/>
          </a:p>
        </p:txBody>
      </p:sp>
    </p:spTree>
    <p:extLst>
      <p:ext uri="{BB962C8B-B14F-4D97-AF65-F5344CB8AC3E}">
        <p14:creationId xmlns:p14="http://schemas.microsoft.com/office/powerpoint/2010/main" val="148600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1B7F9D-BE9D-4048-BBFD-BBCFE155B53D}" type="slidenum">
              <a:rPr lang="en-US" smtClean="0"/>
              <a:pPr>
                <a:defRPr/>
              </a:pPr>
              <a:t>7</a:t>
            </a:fld>
            <a:endParaRPr lang="en-US"/>
          </a:p>
        </p:txBody>
      </p:sp>
    </p:spTree>
    <p:extLst>
      <p:ext uri="{BB962C8B-B14F-4D97-AF65-F5344CB8AC3E}">
        <p14:creationId xmlns:p14="http://schemas.microsoft.com/office/powerpoint/2010/main" val="963776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1B7F9D-BE9D-4048-BBFD-BBCFE155B53D}" type="slidenum">
              <a:rPr lang="en-US" smtClean="0"/>
              <a:pPr>
                <a:defRPr/>
              </a:pPr>
              <a:t>8</a:t>
            </a:fld>
            <a:endParaRPr lang="en-US"/>
          </a:p>
        </p:txBody>
      </p:sp>
    </p:spTree>
    <p:extLst>
      <p:ext uri="{BB962C8B-B14F-4D97-AF65-F5344CB8AC3E}">
        <p14:creationId xmlns:p14="http://schemas.microsoft.com/office/powerpoint/2010/main" val="352238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F1B7F9D-BE9D-4048-BBFD-BBCFE155B53D}" type="slidenum">
              <a:rPr lang="en-US" smtClean="0"/>
              <a:pPr>
                <a:defRPr/>
              </a:pPr>
              <a:t>12</a:t>
            </a:fld>
            <a:endParaRPr lang="en-US"/>
          </a:p>
        </p:txBody>
      </p:sp>
    </p:spTree>
    <p:extLst>
      <p:ext uri="{BB962C8B-B14F-4D97-AF65-F5344CB8AC3E}">
        <p14:creationId xmlns:p14="http://schemas.microsoft.com/office/powerpoint/2010/main" val="2567470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hlinkClick r:id="rId3"/>
              </a:rPr>
              <a:t>://www.providenceri.gov/oeo/city-summer-program/</a:t>
            </a:r>
            <a:r>
              <a:rPr lang="en-US" sz="1200" u="sng" kern="1200" dirty="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2F1B7F9D-BE9D-4048-BBFD-BBCFE155B53D}" type="slidenum">
              <a:rPr lang="en-US" smtClean="0"/>
              <a:pPr>
                <a:defRPr/>
              </a:pPr>
              <a:t>13</a:t>
            </a:fld>
            <a:endParaRPr lang="en-US"/>
          </a:p>
        </p:txBody>
      </p:sp>
    </p:spTree>
    <p:extLst>
      <p:ext uri="{BB962C8B-B14F-4D97-AF65-F5344CB8AC3E}">
        <p14:creationId xmlns:p14="http://schemas.microsoft.com/office/powerpoint/2010/main" val="157634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404267-5ECF-4D2F-9C29-8D5E1B1030ED}"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774306"/>
      </p:ext>
    </p:extLst>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B70ECE-A666-4790-AF9A-B04B941F3450}" type="slidenum">
              <a:rPr lang="en-US" smtClean="0"/>
              <a:pPr>
                <a:defRPr/>
              </a:pPr>
              <a:t>‹#›</a:t>
            </a:fld>
            <a:endParaRPr lang="en-US"/>
          </a:p>
        </p:txBody>
      </p:sp>
    </p:spTree>
    <p:extLst>
      <p:ext uri="{BB962C8B-B14F-4D97-AF65-F5344CB8AC3E}">
        <p14:creationId xmlns:p14="http://schemas.microsoft.com/office/powerpoint/2010/main" val="387445145"/>
      </p:ext>
    </p:extLst>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8E9CEE-B4EC-4629-AF38-A24F29F83633}" type="slidenum">
              <a:rPr lang="en-US" smtClean="0"/>
              <a:pPr>
                <a:defRPr/>
              </a:pPr>
              <a:t>‹#›</a:t>
            </a:fld>
            <a:endParaRPr lang="en-US"/>
          </a:p>
        </p:txBody>
      </p:sp>
    </p:spTree>
    <p:extLst>
      <p:ext uri="{BB962C8B-B14F-4D97-AF65-F5344CB8AC3E}">
        <p14:creationId xmlns:p14="http://schemas.microsoft.com/office/powerpoint/2010/main" val="254715487"/>
      </p:ext>
    </p:extLst>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439917-B898-464D-A651-E2AA96743189}" type="slidenum">
              <a:rPr lang="en-US" smtClean="0"/>
              <a:pPr>
                <a:defRPr/>
              </a:pPr>
              <a:t>‹#›</a:t>
            </a:fld>
            <a:endParaRPr lang="en-US"/>
          </a:p>
        </p:txBody>
      </p:sp>
    </p:spTree>
    <p:extLst>
      <p:ext uri="{BB962C8B-B14F-4D97-AF65-F5344CB8AC3E}">
        <p14:creationId xmlns:p14="http://schemas.microsoft.com/office/powerpoint/2010/main" val="4244313040"/>
      </p:ext>
    </p:extLst>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F932B4-F753-4895-AE15-E8025CF9ABBB}"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194590"/>
      </p:ext>
    </p:extLst>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955850-4E34-40D2-98E5-6A0A9CA8ED3D}" type="slidenum">
              <a:rPr lang="en-US" smtClean="0"/>
              <a:pPr>
                <a:defRPr/>
              </a:pPr>
              <a:t>‹#›</a:t>
            </a:fld>
            <a:endParaRPr lang="en-US"/>
          </a:p>
        </p:txBody>
      </p:sp>
    </p:spTree>
    <p:extLst>
      <p:ext uri="{BB962C8B-B14F-4D97-AF65-F5344CB8AC3E}">
        <p14:creationId xmlns:p14="http://schemas.microsoft.com/office/powerpoint/2010/main" val="2885782315"/>
      </p:ext>
    </p:extLst>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885DFA-AD64-428F-8D92-4F01885BAB5F}" type="slidenum">
              <a:rPr lang="en-US" smtClean="0"/>
              <a:pPr>
                <a:defRPr/>
              </a:pPr>
              <a:t>‹#›</a:t>
            </a:fld>
            <a:endParaRPr lang="en-US"/>
          </a:p>
        </p:txBody>
      </p:sp>
    </p:spTree>
    <p:extLst>
      <p:ext uri="{BB962C8B-B14F-4D97-AF65-F5344CB8AC3E}">
        <p14:creationId xmlns:p14="http://schemas.microsoft.com/office/powerpoint/2010/main" val="752562224"/>
      </p:ext>
    </p:extLst>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BB7AAB2-0FC9-4267-A8E8-4D7D218E0629}" type="slidenum">
              <a:rPr lang="en-US" smtClean="0"/>
              <a:pPr>
                <a:defRPr/>
              </a:pPr>
              <a:t>‹#›</a:t>
            </a:fld>
            <a:endParaRPr lang="en-US"/>
          </a:p>
        </p:txBody>
      </p:sp>
    </p:spTree>
    <p:extLst>
      <p:ext uri="{BB962C8B-B14F-4D97-AF65-F5344CB8AC3E}">
        <p14:creationId xmlns:p14="http://schemas.microsoft.com/office/powerpoint/2010/main" val="4011439070"/>
      </p:ext>
    </p:extLst>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A2D9FAC6-5FD0-494F-ADCB-7D7CC0635856}" type="slidenum">
              <a:rPr lang="en-US" smtClean="0"/>
              <a:pPr>
                <a:defRPr/>
              </a:pPr>
              <a:t>‹#›</a:t>
            </a:fld>
            <a:endParaRPr lang="en-US"/>
          </a:p>
        </p:txBody>
      </p:sp>
    </p:spTree>
    <p:extLst>
      <p:ext uri="{BB962C8B-B14F-4D97-AF65-F5344CB8AC3E}">
        <p14:creationId xmlns:p14="http://schemas.microsoft.com/office/powerpoint/2010/main" val="2991462576"/>
      </p:ext>
    </p:extLst>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DDC692D5-4309-4151-8A43-14197B299168}" type="slidenum">
              <a:rPr lang="en-US" smtClean="0"/>
              <a:pPr>
                <a:defRPr/>
              </a:pPr>
              <a:t>‹#›</a:t>
            </a:fld>
            <a:endParaRPr lang="en-US"/>
          </a:p>
        </p:txBody>
      </p:sp>
    </p:spTree>
    <p:extLst>
      <p:ext uri="{BB962C8B-B14F-4D97-AF65-F5344CB8AC3E}">
        <p14:creationId xmlns:p14="http://schemas.microsoft.com/office/powerpoint/2010/main" val="3807736371"/>
      </p:ext>
    </p:extLst>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422E208-8F34-4E1B-933F-69BBE527FCF5}" type="slidenum">
              <a:rPr lang="en-US" smtClean="0"/>
              <a:pPr>
                <a:defRPr/>
              </a:pPr>
              <a:t>‹#›</a:t>
            </a:fld>
            <a:endParaRPr lang="en-US"/>
          </a:p>
        </p:txBody>
      </p:sp>
    </p:spTree>
    <p:extLst>
      <p:ext uri="{BB962C8B-B14F-4D97-AF65-F5344CB8AC3E}">
        <p14:creationId xmlns:p14="http://schemas.microsoft.com/office/powerpoint/2010/main" val="4199922921"/>
      </p:ext>
    </p:extLst>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A18BD011-22EE-475C-896D-39447FAE187D}"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77127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wipe dir="u"/>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95F1B5-1E26-43BD-AC07-5096CAFD6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0" y="1851685"/>
            <a:ext cx="5562600" cy="3154629"/>
          </a:xfrm>
          <a:prstGeom prst="rect">
            <a:avLst/>
          </a:prstGeom>
        </p:spPr>
      </p:pic>
    </p:spTree>
  </p:cSld>
  <p:clrMapOvr>
    <a:overrideClrMapping bg1="lt1" tx1="dk1" bg2="lt2" tx2="dk2" accent1="accent1" accent2="accent2" accent3="accent3" accent4="accent4" accent5="accent5" accent6="accent6" hlink="hlink" folHlink="folHlink"/>
  </p:clrMapOvr>
  <p:transition>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DADB-18E6-44F5-9ED5-A821930F84DB}"/>
              </a:ext>
            </a:extLst>
          </p:cNvPr>
          <p:cNvSpPr>
            <a:spLocks noGrp="1"/>
          </p:cNvSpPr>
          <p:nvPr>
            <p:ph type="title"/>
          </p:nvPr>
        </p:nvSpPr>
        <p:spPr/>
        <p:txBody>
          <a:bodyPr/>
          <a:lstStyle/>
          <a:p>
            <a:r>
              <a:rPr lang="en-US" dirty="0"/>
              <a:t>Payments to Providers: </a:t>
            </a:r>
          </a:p>
        </p:txBody>
      </p:sp>
      <p:sp>
        <p:nvSpPr>
          <p:cNvPr id="3" name="Content Placeholder 2">
            <a:extLst>
              <a:ext uri="{FF2B5EF4-FFF2-40B4-BE49-F238E27FC236}">
                <a16:creationId xmlns:a16="http://schemas.microsoft.com/office/drawing/2014/main" id="{DA5C2B50-520B-470E-AEFF-47809AD875AE}"/>
              </a:ext>
            </a:extLst>
          </p:cNvPr>
          <p:cNvSpPr>
            <a:spLocks noGrp="1"/>
          </p:cNvSpPr>
          <p:nvPr>
            <p:ph idx="1"/>
          </p:nvPr>
        </p:nvSpPr>
        <p:spPr/>
        <p:txBody>
          <a:bodyPr>
            <a:normAutofit/>
          </a:bodyPr>
          <a:lstStyle/>
          <a:p>
            <a:pPr marL="0" indent="0">
              <a:buNone/>
            </a:pPr>
            <a:r>
              <a:rPr lang="en-US" dirty="0"/>
              <a:t>Bidders who submit applications must have the financial capacity to pay program costs up front (including youth wages) and receive reimbursement upon submission of invoices with backup documentation. </a:t>
            </a:r>
          </a:p>
          <a:p>
            <a:pPr marL="0" indent="0">
              <a:buNone/>
            </a:pPr>
            <a:r>
              <a:rPr lang="en-US" dirty="0"/>
              <a:t>Bidder organization agrees to have the financial resources to pay program costs (not including youth wages) up front and receive reimbursement after submission of invoices, reports and other required materials. The reimbursement timeline will be finalized during contract negotiation.</a:t>
            </a:r>
          </a:p>
          <a:p>
            <a:pPr marL="0" indent="0">
              <a:buNone/>
            </a:pPr>
            <a:endParaRPr lang="en-US" dirty="0"/>
          </a:p>
        </p:txBody>
      </p:sp>
    </p:spTree>
    <p:extLst>
      <p:ext uri="{BB962C8B-B14F-4D97-AF65-F5344CB8AC3E}">
        <p14:creationId xmlns:p14="http://schemas.microsoft.com/office/powerpoint/2010/main" val="3192984070"/>
      </p:ext>
    </p:extLst>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07FB-4A1C-4242-9C0F-C744952D3DD6}"/>
              </a:ext>
            </a:extLst>
          </p:cNvPr>
          <p:cNvSpPr>
            <a:spLocks noGrp="1"/>
          </p:cNvSpPr>
          <p:nvPr>
            <p:ph type="title"/>
          </p:nvPr>
        </p:nvSpPr>
        <p:spPr/>
        <p:txBody>
          <a:bodyPr/>
          <a:lstStyle/>
          <a:p>
            <a:r>
              <a:rPr lang="en-US" dirty="0"/>
              <a:t>Payments to Providers </a:t>
            </a:r>
          </a:p>
        </p:txBody>
      </p:sp>
      <p:sp>
        <p:nvSpPr>
          <p:cNvPr id="3" name="Content Placeholder 2">
            <a:extLst>
              <a:ext uri="{FF2B5EF4-FFF2-40B4-BE49-F238E27FC236}">
                <a16:creationId xmlns:a16="http://schemas.microsoft.com/office/drawing/2014/main" id="{5066A8AB-C536-49D2-A5DF-1AEA6AF83469}"/>
              </a:ext>
            </a:extLst>
          </p:cNvPr>
          <p:cNvSpPr>
            <a:spLocks noGrp="1"/>
          </p:cNvSpPr>
          <p:nvPr>
            <p:ph idx="1"/>
          </p:nvPr>
        </p:nvSpPr>
        <p:spPr/>
        <p:txBody>
          <a:bodyPr/>
          <a:lstStyle/>
          <a:p>
            <a:pPr>
              <a:buFont typeface="Wingdings" panose="05000000000000000000" pitchFamily="2" charset="2"/>
              <a:buChar char="q"/>
            </a:pPr>
            <a:endParaRPr lang="en-US" dirty="0"/>
          </a:p>
          <a:p>
            <a:pPr>
              <a:buFont typeface="Wingdings" panose="05000000000000000000" pitchFamily="2" charset="2"/>
              <a:buChar char="q"/>
            </a:pPr>
            <a:r>
              <a:rPr lang="en-US" dirty="0"/>
              <a:t>This is a REIMBURSEMENT grant, so we require back-up documentation and approval before processing payments. </a:t>
            </a:r>
          </a:p>
          <a:p>
            <a:pPr marL="0" indent="0">
              <a:buNone/>
            </a:pPr>
            <a:endParaRPr lang="en-US" dirty="0"/>
          </a:p>
          <a:p>
            <a:pPr>
              <a:buFont typeface="Wingdings" panose="05000000000000000000" pitchFamily="2" charset="2"/>
              <a:buChar char="q"/>
            </a:pPr>
            <a:r>
              <a:rPr lang="en-US" dirty="0"/>
              <a:t>The reimbursement timeline will be finalized during contract negotiation.</a:t>
            </a:r>
          </a:p>
          <a:p>
            <a:pPr marL="0" indent="0">
              <a:buNone/>
            </a:pPr>
            <a:endParaRPr lang="en-US" dirty="0"/>
          </a:p>
          <a:p>
            <a:pPr>
              <a:buFont typeface="Wingdings" panose="05000000000000000000" pitchFamily="2" charset="2"/>
              <a:buChar char="q"/>
            </a:pPr>
            <a:r>
              <a:rPr lang="en-US" dirty="0"/>
              <a:t>Under no circumstances will the Contractor receive reimbursement for any amount that exceeds the maximum contracted amount. </a:t>
            </a:r>
          </a:p>
          <a:p>
            <a:endParaRPr lang="en-US" dirty="0"/>
          </a:p>
          <a:p>
            <a:endParaRPr lang="en-US" dirty="0"/>
          </a:p>
        </p:txBody>
      </p:sp>
    </p:spTree>
    <p:extLst>
      <p:ext uri="{BB962C8B-B14F-4D97-AF65-F5344CB8AC3E}">
        <p14:creationId xmlns:p14="http://schemas.microsoft.com/office/powerpoint/2010/main" val="260500422"/>
      </p:ext>
    </p:extLst>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95EB-66C9-442E-8F90-85D8B7E01EF2}"/>
              </a:ext>
            </a:extLst>
          </p:cNvPr>
          <p:cNvSpPr>
            <a:spLocks noGrp="1"/>
          </p:cNvSpPr>
          <p:nvPr>
            <p:ph type="ctrTitle"/>
          </p:nvPr>
        </p:nvSpPr>
        <p:spPr/>
        <p:txBody>
          <a:bodyPr>
            <a:normAutofit fontScale="90000"/>
          </a:bodyPr>
          <a:lstStyle/>
          <a:p>
            <a:pPr algn="ctr"/>
            <a:br>
              <a:rPr lang="en-US" dirty="0"/>
            </a:br>
            <a:br>
              <a:rPr lang="en-US" dirty="0"/>
            </a:br>
            <a:br>
              <a:rPr lang="en-US" dirty="0"/>
            </a:br>
            <a:endParaRPr lang="en-US" dirty="0"/>
          </a:p>
        </p:txBody>
      </p:sp>
      <p:sp>
        <p:nvSpPr>
          <p:cNvPr id="3" name="Subtitle 2">
            <a:extLst>
              <a:ext uri="{FF2B5EF4-FFF2-40B4-BE49-F238E27FC236}">
                <a16:creationId xmlns:a16="http://schemas.microsoft.com/office/drawing/2014/main" id="{61EF9A9C-36C8-4E6A-9323-0631EDC50692}"/>
              </a:ext>
            </a:extLst>
          </p:cNvPr>
          <p:cNvSpPr>
            <a:spLocks noGrp="1"/>
          </p:cNvSpPr>
          <p:nvPr>
            <p:ph type="subTitle" idx="1"/>
          </p:nvPr>
        </p:nvSpPr>
        <p:spPr>
          <a:xfrm>
            <a:off x="1524000" y="2819400"/>
            <a:ext cx="6555685" cy="1752600"/>
          </a:xfrm>
        </p:spPr>
        <p:txBody>
          <a:bodyPr/>
          <a:lstStyle/>
          <a:p>
            <a:pPr algn="l"/>
            <a:r>
              <a:rPr lang="en-US" sz="4600" dirty="0">
                <a:solidFill>
                  <a:srgbClr val="FFC000"/>
                </a:solidFill>
                <a:effectLst>
                  <a:outerShdw blurRad="38100" dist="25500" dir="5400000" algn="tl" rotWithShape="0">
                    <a:srgbClr val="000000">
                      <a:satMod val="180000"/>
                      <a:alpha val="75000"/>
                    </a:srgbClr>
                  </a:outerShdw>
                </a:effectLst>
                <a:ea typeface="+mj-ea"/>
                <a:cs typeface="+mj-cs"/>
              </a:rPr>
              <a:t>Narrative Response</a:t>
            </a:r>
            <a:endParaRPr lang="en-US" dirty="0">
              <a:solidFill>
                <a:srgbClr val="FFC000"/>
              </a:solidFill>
            </a:endParaRPr>
          </a:p>
        </p:txBody>
      </p:sp>
      <p:sp>
        <p:nvSpPr>
          <p:cNvPr id="4" name="TextBox 3">
            <a:extLst>
              <a:ext uri="{FF2B5EF4-FFF2-40B4-BE49-F238E27FC236}">
                <a16:creationId xmlns:a16="http://schemas.microsoft.com/office/drawing/2014/main" id="{CE0B34C7-3157-45DA-9CC7-5374256EE43B}"/>
              </a:ext>
            </a:extLst>
          </p:cNvPr>
          <p:cNvSpPr txBox="1"/>
          <p:nvPr/>
        </p:nvSpPr>
        <p:spPr>
          <a:xfrm>
            <a:off x="1905000" y="4546600"/>
            <a:ext cx="4953000" cy="1477328"/>
          </a:xfrm>
          <a:prstGeom prst="rect">
            <a:avLst/>
          </a:prstGeom>
          <a:noFill/>
        </p:spPr>
        <p:txBody>
          <a:bodyPr wrap="square" rtlCol="0">
            <a:spAutoFit/>
          </a:bodyPr>
          <a:lstStyle/>
          <a:p>
            <a:r>
              <a:rPr lang="en-US" dirty="0"/>
              <a:t>Part A: Identifying Information </a:t>
            </a:r>
          </a:p>
          <a:p>
            <a:r>
              <a:rPr lang="en-US" dirty="0"/>
              <a:t>Part B: Agency Experiences/Qualifications</a:t>
            </a:r>
          </a:p>
          <a:p>
            <a:r>
              <a:rPr lang="en-US" dirty="0"/>
              <a:t>Part C: Program Design  </a:t>
            </a:r>
          </a:p>
          <a:p>
            <a:r>
              <a:rPr lang="en-US" dirty="0"/>
              <a:t>Part D: Budget</a:t>
            </a:r>
          </a:p>
          <a:p>
            <a:endParaRPr lang="en-US" dirty="0"/>
          </a:p>
        </p:txBody>
      </p:sp>
    </p:spTree>
    <p:extLst>
      <p:ext uri="{BB962C8B-B14F-4D97-AF65-F5344CB8AC3E}">
        <p14:creationId xmlns:p14="http://schemas.microsoft.com/office/powerpoint/2010/main" val="3572202010"/>
      </p:ext>
    </p:extLst>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F133E-D95D-48F7-9741-0E7EE68FCFF6}"/>
              </a:ext>
            </a:extLst>
          </p:cNvPr>
          <p:cNvSpPr>
            <a:spLocks noGrp="1"/>
          </p:cNvSpPr>
          <p:nvPr>
            <p:ph type="title"/>
          </p:nvPr>
        </p:nvSpPr>
        <p:spPr/>
        <p:txBody>
          <a:bodyPr/>
          <a:lstStyle/>
          <a:p>
            <a:pPr algn="ctr"/>
            <a:r>
              <a:rPr lang="en-US" dirty="0"/>
              <a:t>Narrative Response</a:t>
            </a:r>
          </a:p>
        </p:txBody>
      </p:sp>
      <p:sp>
        <p:nvSpPr>
          <p:cNvPr id="3" name="Content Placeholder 2">
            <a:extLst>
              <a:ext uri="{FF2B5EF4-FFF2-40B4-BE49-F238E27FC236}">
                <a16:creationId xmlns:a16="http://schemas.microsoft.com/office/drawing/2014/main" id="{F6C707D5-2743-4AE6-B2F5-B77DB8CA59A7}"/>
              </a:ext>
            </a:extLst>
          </p:cNvPr>
          <p:cNvSpPr>
            <a:spLocks noGrp="1"/>
          </p:cNvSpPr>
          <p:nvPr>
            <p:ph sz="half" idx="1"/>
          </p:nvPr>
        </p:nvSpPr>
        <p:spPr/>
        <p:txBody>
          <a:bodyPr>
            <a:normAutofit/>
          </a:bodyPr>
          <a:lstStyle/>
          <a:p>
            <a:pPr>
              <a:buFont typeface="Wingdings" panose="05000000000000000000" pitchFamily="2" charset="2"/>
              <a:buChar char="q"/>
            </a:pPr>
            <a:r>
              <a:rPr lang="en-US" sz="2800" dirty="0"/>
              <a:t>A. </a:t>
            </a:r>
          </a:p>
          <a:p>
            <a:pPr marL="0" indent="0">
              <a:buNone/>
            </a:pPr>
            <a:r>
              <a:rPr lang="en-US" sz="2800" dirty="0"/>
              <a:t>Identifying Information Statement of Need on </a:t>
            </a:r>
            <a:endParaRPr lang="en-US" i="1" dirty="0"/>
          </a:p>
          <a:p>
            <a:endParaRPr lang="en-US" sz="2800" dirty="0"/>
          </a:p>
          <a:p>
            <a:pPr>
              <a:buFont typeface="Wingdings" panose="05000000000000000000" pitchFamily="2" charset="2"/>
              <a:buChar char="q"/>
            </a:pPr>
            <a:r>
              <a:rPr lang="en-US" sz="2800" dirty="0"/>
              <a:t>B. </a:t>
            </a:r>
          </a:p>
          <a:p>
            <a:pPr marL="0" indent="0">
              <a:buNone/>
            </a:pPr>
            <a:r>
              <a:rPr lang="en-US" sz="2800" dirty="0"/>
              <a:t>Agency Background and Capacity </a:t>
            </a:r>
          </a:p>
          <a:p>
            <a:pPr marL="0" indent="0">
              <a:buNone/>
            </a:pPr>
            <a:endParaRPr lang="en-US" i="1"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BE1BC1BC-B468-47AB-BF0A-CFD5E7CB473F}"/>
              </a:ext>
            </a:extLst>
          </p:cNvPr>
          <p:cNvSpPr>
            <a:spLocks noGrp="1"/>
          </p:cNvSpPr>
          <p:nvPr>
            <p:ph sz="half" idx="2"/>
          </p:nvPr>
        </p:nvSpPr>
        <p:spPr/>
        <p:txBody>
          <a:bodyPr>
            <a:normAutofit/>
          </a:bodyPr>
          <a:lstStyle/>
          <a:p>
            <a:pPr>
              <a:buFont typeface="Wingdings" panose="05000000000000000000" pitchFamily="2" charset="2"/>
              <a:buChar char="q"/>
            </a:pPr>
            <a:r>
              <a:rPr lang="en-US" sz="2800" dirty="0"/>
              <a:t>C. </a:t>
            </a:r>
          </a:p>
          <a:p>
            <a:pPr marL="0" indent="0">
              <a:buNone/>
            </a:pPr>
            <a:r>
              <a:rPr lang="en-US" sz="2800" dirty="0"/>
              <a:t>Program Design </a:t>
            </a:r>
          </a:p>
          <a:p>
            <a:pPr marL="0" indent="0">
              <a:buNone/>
            </a:pPr>
            <a:endParaRPr lang="en-US" i="1" dirty="0"/>
          </a:p>
          <a:p>
            <a:endParaRPr lang="en-US" sz="2800" dirty="0"/>
          </a:p>
          <a:p>
            <a:pPr marL="0" indent="0">
              <a:buNone/>
            </a:pPr>
            <a:endParaRPr lang="en-US" sz="2800" dirty="0"/>
          </a:p>
          <a:p>
            <a:pPr>
              <a:buFont typeface="Wingdings" panose="05000000000000000000" pitchFamily="2" charset="2"/>
              <a:buChar char="q"/>
            </a:pPr>
            <a:r>
              <a:rPr lang="en-US" sz="2800" dirty="0"/>
              <a:t>D. </a:t>
            </a:r>
          </a:p>
          <a:p>
            <a:pPr marL="0" indent="0">
              <a:buNone/>
            </a:pPr>
            <a:r>
              <a:rPr lang="en-US" sz="2800" dirty="0"/>
              <a:t>Budget </a:t>
            </a:r>
          </a:p>
          <a:p>
            <a:pPr marL="0" indent="0">
              <a:buNone/>
            </a:pPr>
            <a:endParaRPr lang="en-US" i="1" dirty="0"/>
          </a:p>
          <a:p>
            <a:endParaRPr lang="en-US" dirty="0"/>
          </a:p>
          <a:p>
            <a:endParaRPr lang="en-US" dirty="0"/>
          </a:p>
        </p:txBody>
      </p:sp>
    </p:spTree>
    <p:extLst>
      <p:ext uri="{BB962C8B-B14F-4D97-AF65-F5344CB8AC3E}">
        <p14:creationId xmlns:p14="http://schemas.microsoft.com/office/powerpoint/2010/main" val="1418104347"/>
      </p:ext>
    </p:extLst>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D26E1-AFCE-41C4-9C5D-1EB21B2EB46E}"/>
              </a:ext>
            </a:extLst>
          </p:cNvPr>
          <p:cNvSpPr>
            <a:spLocks noGrp="1"/>
          </p:cNvSpPr>
          <p:nvPr>
            <p:ph type="title"/>
          </p:nvPr>
        </p:nvSpPr>
        <p:spPr/>
        <p:txBody>
          <a:bodyPr/>
          <a:lstStyle/>
          <a:p>
            <a:pPr algn="ctr"/>
            <a:r>
              <a:rPr lang="en-US" dirty="0"/>
              <a:t>Selection Process</a:t>
            </a:r>
          </a:p>
        </p:txBody>
      </p:sp>
      <p:sp>
        <p:nvSpPr>
          <p:cNvPr id="3" name="Content Placeholder 2">
            <a:extLst>
              <a:ext uri="{FF2B5EF4-FFF2-40B4-BE49-F238E27FC236}">
                <a16:creationId xmlns:a16="http://schemas.microsoft.com/office/drawing/2014/main" id="{57462998-922C-4F05-8247-7DB7245CCC59}"/>
              </a:ext>
            </a:extLst>
          </p:cNvPr>
          <p:cNvSpPr>
            <a:spLocks noGrp="1"/>
          </p:cNvSpPr>
          <p:nvPr>
            <p:ph idx="1"/>
          </p:nvPr>
        </p:nvSpPr>
        <p:spPr>
          <a:xfrm>
            <a:off x="822959" y="1845734"/>
            <a:ext cx="3596641" cy="4023360"/>
          </a:xfrm>
        </p:spPr>
        <p:txBody>
          <a:bodyPr>
            <a:normAutofit/>
          </a:bodyPr>
          <a:lstStyle/>
          <a:p>
            <a:pPr marL="0" indent="0">
              <a:buNone/>
            </a:pPr>
            <a:r>
              <a:rPr lang="en-US" b="1" dirty="0">
                <a:solidFill>
                  <a:schemeClr val="tx1"/>
                </a:solidFill>
              </a:rPr>
              <a:t> 1. Initial Review</a:t>
            </a:r>
          </a:p>
          <a:p>
            <a:endParaRPr lang="en-US" dirty="0">
              <a:solidFill>
                <a:schemeClr val="tx1"/>
              </a:solidFill>
            </a:endParaRPr>
          </a:p>
          <a:p>
            <a:r>
              <a:rPr lang="en-US" b="1" dirty="0">
                <a:solidFill>
                  <a:schemeClr val="tx1"/>
                </a:solidFill>
              </a:rPr>
              <a:t>2. Technical Review</a:t>
            </a:r>
          </a:p>
          <a:p>
            <a:endParaRPr lang="en-US" b="1" dirty="0">
              <a:solidFill>
                <a:schemeClr val="tx1"/>
              </a:solidFill>
            </a:endParaRPr>
          </a:p>
          <a:p>
            <a:r>
              <a:rPr lang="en-US" b="1" dirty="0">
                <a:solidFill>
                  <a:schemeClr val="tx1"/>
                </a:solidFill>
              </a:rPr>
              <a:t>3. Award Process</a:t>
            </a:r>
          </a:p>
          <a:p>
            <a:endParaRPr lang="en-US" b="1" dirty="0">
              <a:solidFill>
                <a:schemeClr val="tx1"/>
              </a:solidFill>
            </a:endParaRPr>
          </a:p>
          <a:p>
            <a:r>
              <a:rPr lang="en-US" b="1" dirty="0">
                <a:solidFill>
                  <a:schemeClr val="tx1"/>
                </a:solidFill>
              </a:rPr>
              <a:t>4. City of Providence Council Approval </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503626A4-586B-408A-99A9-04EC52DEF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300" y="2105978"/>
            <a:ext cx="4079035" cy="3014662"/>
          </a:xfrm>
          <a:prstGeom prst="rect">
            <a:avLst/>
          </a:prstGeom>
          <a:ln>
            <a:solidFill>
              <a:schemeClr val="accent1"/>
            </a:solidFill>
          </a:ln>
        </p:spPr>
      </p:pic>
    </p:spTree>
    <p:extLst>
      <p:ext uri="{BB962C8B-B14F-4D97-AF65-F5344CB8AC3E}">
        <p14:creationId xmlns:p14="http://schemas.microsoft.com/office/powerpoint/2010/main" val="4245381797"/>
      </p:ext>
    </p:extLst>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6588-D35A-4E17-A690-48CBD3AC8548}"/>
              </a:ext>
            </a:extLst>
          </p:cNvPr>
          <p:cNvSpPr>
            <a:spLocks noGrp="1"/>
          </p:cNvSpPr>
          <p:nvPr>
            <p:ph type="title"/>
          </p:nvPr>
        </p:nvSpPr>
        <p:spPr/>
        <p:txBody>
          <a:bodyPr/>
          <a:lstStyle/>
          <a:p>
            <a:r>
              <a:rPr lang="en-US" dirty="0"/>
              <a:t>On behalf of OEO</a:t>
            </a:r>
          </a:p>
        </p:txBody>
      </p:sp>
      <p:pic>
        <p:nvPicPr>
          <p:cNvPr id="6" name="Picture Placeholder 5">
            <a:extLst>
              <a:ext uri="{FF2B5EF4-FFF2-40B4-BE49-F238E27FC236}">
                <a16:creationId xmlns:a16="http://schemas.microsoft.com/office/drawing/2014/main" id="{3B97CBD6-C6D2-44FD-9060-4C5F4BA2018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4167" b="14167"/>
          <a:stretch>
            <a:fillRect/>
          </a:stretch>
        </p:blipFill>
        <p:spPr>
          <a:xfrm>
            <a:off x="0" y="0"/>
            <a:ext cx="9143989" cy="4915076"/>
          </a:xfrm>
        </p:spPr>
      </p:pic>
      <p:sp>
        <p:nvSpPr>
          <p:cNvPr id="4" name="Text Placeholder 3">
            <a:extLst>
              <a:ext uri="{FF2B5EF4-FFF2-40B4-BE49-F238E27FC236}">
                <a16:creationId xmlns:a16="http://schemas.microsoft.com/office/drawing/2014/main" id="{EA96C53F-E9DF-48E4-9DC4-5DE1B1FCF350}"/>
              </a:ext>
            </a:extLst>
          </p:cNvPr>
          <p:cNvSpPr>
            <a:spLocks noGrp="1"/>
          </p:cNvSpPr>
          <p:nvPr>
            <p:ph type="body" sz="half" idx="2"/>
          </p:nvPr>
        </p:nvSpPr>
        <p:spPr/>
        <p:txBody>
          <a:bodyPr/>
          <a:lstStyle/>
          <a:p>
            <a:r>
              <a:rPr lang="en-US" dirty="0"/>
              <a:t>We look forward to reading your proposals and working with you for Spring 2021. </a:t>
            </a:r>
          </a:p>
        </p:txBody>
      </p:sp>
    </p:spTree>
    <p:extLst>
      <p:ext uri="{BB962C8B-B14F-4D97-AF65-F5344CB8AC3E}">
        <p14:creationId xmlns:p14="http://schemas.microsoft.com/office/powerpoint/2010/main" val="1515905135"/>
      </p:ext>
    </p:extLst>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ctr" fontAlgn="auto">
              <a:spcAft>
                <a:spcPts val="0"/>
              </a:spcAft>
              <a:defRPr/>
            </a:pPr>
            <a:r>
              <a:rPr lang="en-US" dirty="0">
                <a:solidFill>
                  <a:schemeClr val="tx2">
                    <a:tint val="100000"/>
                    <a:shade val="90000"/>
                    <a:satMod val="250000"/>
                    <a:alpha val="100000"/>
                  </a:schemeClr>
                </a:solidFill>
              </a:rPr>
              <a:t>Time Table</a:t>
            </a:r>
          </a:p>
        </p:txBody>
      </p:sp>
      <p:graphicFrame>
        <p:nvGraphicFramePr>
          <p:cNvPr id="8" name="Content Placeholder 7">
            <a:extLst>
              <a:ext uri="{FF2B5EF4-FFF2-40B4-BE49-F238E27FC236}">
                <a16:creationId xmlns:a16="http://schemas.microsoft.com/office/drawing/2014/main" id="{E487C7ED-5ABE-4D12-B322-50E111357D11}"/>
              </a:ext>
            </a:extLst>
          </p:cNvPr>
          <p:cNvGraphicFramePr>
            <a:graphicFrameLocks noGrp="1"/>
          </p:cNvGraphicFramePr>
          <p:nvPr>
            <p:ph idx="1"/>
            <p:extLst>
              <p:ext uri="{D42A27DB-BD31-4B8C-83A1-F6EECF244321}">
                <p14:modId xmlns:p14="http://schemas.microsoft.com/office/powerpoint/2010/main" val="1595696222"/>
              </p:ext>
            </p:extLst>
          </p:nvPr>
        </p:nvGraphicFramePr>
        <p:xfrm>
          <a:off x="1066800" y="1981201"/>
          <a:ext cx="7299960" cy="3603560"/>
        </p:xfrm>
        <a:graphic>
          <a:graphicData uri="http://schemas.openxmlformats.org/drawingml/2006/table">
            <a:tbl>
              <a:tblPr/>
              <a:tblGrid>
                <a:gridCol w="2753387">
                  <a:extLst>
                    <a:ext uri="{9D8B030D-6E8A-4147-A177-3AD203B41FA5}">
                      <a16:colId xmlns:a16="http://schemas.microsoft.com/office/drawing/2014/main" val="3479132849"/>
                    </a:ext>
                  </a:extLst>
                </a:gridCol>
                <a:gridCol w="4546573">
                  <a:extLst>
                    <a:ext uri="{9D8B030D-6E8A-4147-A177-3AD203B41FA5}">
                      <a16:colId xmlns:a16="http://schemas.microsoft.com/office/drawing/2014/main" val="1621154889"/>
                    </a:ext>
                  </a:extLst>
                </a:gridCol>
              </a:tblGrid>
              <a:tr h="336415">
                <a:tc>
                  <a:txBody>
                    <a:bodyPr/>
                    <a:lstStyle/>
                    <a:p>
                      <a:pPr marL="1143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Courier New" panose="02070309020205020404" pitchFamily="49" charset="0"/>
                        </a:rPr>
                        <a:t>Advertisement </a:t>
                      </a:r>
                      <a:endParaRPr lang="en-US" sz="1800" dirty="0">
                        <a:effectLst/>
                        <a:latin typeface="Arial" panose="020B0604020202020204" pitchFamily="34" charset="0"/>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en-US" sz="1800" dirty="0">
                          <a:effectLst/>
                          <a:latin typeface="Times New Roman" panose="02020603050405020304" pitchFamily="18" charset="0"/>
                          <a:ea typeface="Times New Roman" panose="02020603050405020304" pitchFamily="18" charset="0"/>
                          <a:cs typeface="Courier New" panose="02070309020205020404" pitchFamily="49" charset="0"/>
                        </a:rPr>
                        <a:t>Mon</a:t>
                      </a:r>
                      <a:r>
                        <a:rPr lang="en-US" sz="18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day, November 9, 2020</a:t>
                      </a:r>
                      <a:endParaRPr lang="en-US" sz="1800" dirty="0">
                        <a:effectLst/>
                        <a:latin typeface="Arial" panose="020B0604020202020204" pitchFamily="34" charset="0"/>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070078"/>
                  </a:ext>
                </a:extLst>
              </a:tr>
              <a:tr h="358841">
                <a:tc>
                  <a:txBody>
                    <a:bodyPr/>
                    <a:lstStyle/>
                    <a:p>
                      <a:pPr marL="114300" marR="0">
                        <a:lnSpc>
                          <a:spcPct val="107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Courier New" panose="02070309020205020404" pitchFamily="49" charset="0"/>
                        </a:rPr>
                        <a:t>Bidder’s Conference</a:t>
                      </a:r>
                      <a:endParaRPr lang="en-US" sz="1800">
                        <a:effectLst/>
                        <a:latin typeface="Arial" panose="020B0604020202020204" pitchFamily="34" charset="0"/>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en-US" sz="1800">
                          <a:effectLst/>
                          <a:latin typeface="Times New Roman" panose="02020603050405020304" pitchFamily="18" charset="0"/>
                          <a:ea typeface="Times New Roman" panose="02020603050405020304" pitchFamily="18" charset="0"/>
                          <a:cs typeface="Courier New" panose="02070309020205020404" pitchFamily="49" charset="0"/>
                        </a:rPr>
                        <a:t>November 18, 2020 </a:t>
                      </a:r>
                      <a:r>
                        <a:rPr lang="en-US" sz="180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en-US" sz="1800">
                          <a:effectLst/>
                          <a:latin typeface="Times New Roman" panose="02020603050405020304" pitchFamily="18" charset="0"/>
                          <a:ea typeface="Times New Roman" panose="02020603050405020304" pitchFamily="18" charset="0"/>
                          <a:cs typeface="Courier New" panose="02070309020205020404" pitchFamily="49" charset="0"/>
                        </a:rPr>
                        <a:t> 1p</a:t>
                      </a:r>
                      <a:r>
                        <a:rPr lang="en-US" sz="180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m</a:t>
                      </a:r>
                      <a:endParaRPr lang="en-US" sz="1800">
                        <a:effectLst/>
                        <a:latin typeface="Arial" panose="020B0604020202020204" pitchFamily="34" charset="0"/>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818809"/>
                  </a:ext>
                </a:extLst>
              </a:tr>
              <a:tr h="336415">
                <a:tc>
                  <a:txBody>
                    <a:bodyPr/>
                    <a:lstStyle/>
                    <a:p>
                      <a:pPr marL="114300" marR="0">
                        <a:lnSpc>
                          <a:spcPct val="107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Courier New" panose="02070309020205020404" pitchFamily="49" charset="0"/>
                        </a:rPr>
                        <a:t>Deadline for Questions</a:t>
                      </a:r>
                      <a:endParaRPr lang="en-US" sz="1800">
                        <a:effectLst/>
                        <a:latin typeface="Arial" panose="020B0604020202020204" pitchFamily="34" charset="0"/>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Courier New" panose="02070309020205020404" pitchFamily="49" charset="0"/>
                        </a:rPr>
                        <a:t>Friday</a:t>
                      </a:r>
                      <a:r>
                        <a:rPr lang="en-US" sz="180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November 1</a:t>
                      </a:r>
                      <a:r>
                        <a:rPr lang="en-US" sz="1800">
                          <a:effectLst/>
                          <a:latin typeface="Times New Roman" panose="02020603050405020304" pitchFamily="18" charset="0"/>
                          <a:ea typeface="Times New Roman" panose="02020603050405020304" pitchFamily="18" charset="0"/>
                          <a:cs typeface="Courier New" panose="02070309020205020404" pitchFamily="49" charset="0"/>
                        </a:rPr>
                        <a:t>8</a:t>
                      </a:r>
                      <a:r>
                        <a:rPr lang="en-US" sz="180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2020 </a:t>
                      </a:r>
                      <a:endParaRPr lang="en-US" sz="1800">
                        <a:effectLst/>
                        <a:latin typeface="Arial" panose="020B0604020202020204" pitchFamily="34" charset="0"/>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734445"/>
                  </a:ext>
                </a:extLst>
              </a:tr>
              <a:tr h="336415">
                <a:tc>
                  <a:txBody>
                    <a:bodyPr/>
                    <a:lstStyle/>
                    <a:p>
                      <a:pPr marL="114300" marR="0">
                        <a:lnSpc>
                          <a:spcPct val="107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Courier New" panose="02070309020205020404" pitchFamily="49" charset="0"/>
                        </a:rPr>
                        <a:t>Final Q &amp; A Published</a:t>
                      </a:r>
                      <a:endParaRPr lang="en-US" sz="1800">
                        <a:effectLst/>
                        <a:latin typeface="Arial" panose="020B0604020202020204" pitchFamily="34" charset="0"/>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Courier New" panose="02070309020205020404" pitchFamily="49" charset="0"/>
                        </a:rPr>
                        <a:t>Monday </a:t>
                      </a:r>
                      <a:r>
                        <a:rPr lang="en-US" sz="180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November </a:t>
                      </a:r>
                      <a:r>
                        <a:rPr lang="en-US" sz="1800">
                          <a:effectLst/>
                          <a:latin typeface="Times New Roman" panose="02020603050405020304" pitchFamily="18" charset="0"/>
                          <a:ea typeface="Times New Roman" panose="02020603050405020304" pitchFamily="18" charset="0"/>
                          <a:cs typeface="Courier New" panose="02070309020205020404" pitchFamily="49" charset="0"/>
                        </a:rPr>
                        <a:t>23</a:t>
                      </a:r>
                      <a:r>
                        <a:rPr lang="en-US" sz="180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2020</a:t>
                      </a:r>
                      <a:endParaRPr lang="en-US" sz="1800">
                        <a:effectLst/>
                        <a:latin typeface="Arial" panose="020B0604020202020204" pitchFamily="34" charset="0"/>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2976153"/>
                  </a:ext>
                </a:extLst>
              </a:tr>
              <a:tr h="336415">
                <a:tc>
                  <a:txBody>
                    <a:bodyPr/>
                    <a:lstStyle/>
                    <a:p>
                      <a:pPr marL="114300" marR="0">
                        <a:lnSpc>
                          <a:spcPct val="107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Courier New" panose="02070309020205020404" pitchFamily="49" charset="0"/>
                        </a:rPr>
                        <a:t>RFP Deadline</a:t>
                      </a:r>
                      <a:endParaRPr lang="en-US" sz="1800">
                        <a:effectLst/>
                        <a:latin typeface="Arial" panose="020B0604020202020204" pitchFamily="34" charset="0"/>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Courier New" panose="02070309020205020404" pitchFamily="49" charset="0"/>
                        </a:rPr>
                        <a:t> Monday</a:t>
                      </a:r>
                      <a:r>
                        <a:rPr lang="en-US" sz="180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December 7, 2020 </a:t>
                      </a:r>
                      <a:r>
                        <a:rPr lang="en-US" sz="1800" b="1" i="1" u="sng">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BEFORE</a:t>
                      </a:r>
                      <a:r>
                        <a:rPr lang="en-US" sz="180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2:15 pm</a:t>
                      </a:r>
                      <a:endParaRPr lang="en-US" sz="1800">
                        <a:effectLst/>
                        <a:latin typeface="Arial" panose="020B0604020202020204" pitchFamily="34" charset="0"/>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137297"/>
                  </a:ext>
                </a:extLst>
              </a:tr>
              <a:tr h="1562644">
                <a:tc gridSpan="2">
                  <a:txBody>
                    <a:bodyPr/>
                    <a:lstStyle/>
                    <a:p>
                      <a:pPr marL="0" marR="0" algn="ctr">
                        <a:lnSpc>
                          <a:spcPct val="107000"/>
                        </a:lnSpc>
                        <a:spcBef>
                          <a:spcPts val="0"/>
                        </a:spcBef>
                        <a:spcAft>
                          <a:spcPts val="0"/>
                        </a:spcAft>
                      </a:pPr>
                      <a:r>
                        <a:rPr lang="en-US" sz="1800" b="1" u="sng">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Proposals Due:</a:t>
                      </a:r>
                      <a:r>
                        <a:rPr lang="en-US" sz="1800" b="1">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Monday, December 7, 2020 up to 2:15 pm at the</a:t>
                      </a:r>
                      <a:endParaRPr lang="en-US" sz="1800">
                        <a:effectLst/>
                        <a:latin typeface="Arial" panose="020B0604020202020204" pitchFamily="34" charset="0"/>
                        <a:ea typeface="Times New Roman" panose="02020603050405020304" pitchFamily="18" charset="0"/>
                        <a:cs typeface="Courier New" panose="02070309020205020404" pitchFamily="49" charset="0"/>
                      </a:endParaRPr>
                    </a:p>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Department of the City Clerk, Room 311, City Hall, Providence, RI.</a:t>
                      </a:r>
                      <a:endParaRPr lang="en-US" sz="1800">
                        <a:effectLst/>
                        <a:latin typeface="Arial" panose="020B0604020202020204" pitchFamily="34" charset="0"/>
                        <a:ea typeface="Times New Roman" panose="02020603050405020304" pitchFamily="18" charset="0"/>
                        <a:cs typeface="Courier New" panose="02070309020205020404" pitchFamily="49" charset="0"/>
                      </a:endParaRPr>
                    </a:p>
                    <a:p>
                      <a:pPr marL="0" marR="0" algn="ctr">
                        <a:lnSpc>
                          <a:spcPct val="107000"/>
                        </a:lnSpc>
                        <a:spcBef>
                          <a:spcPts val="0"/>
                        </a:spcBef>
                        <a:spcAft>
                          <a:spcPts val="0"/>
                        </a:spcAft>
                      </a:pPr>
                      <a:r>
                        <a:rPr lang="en-US" sz="1800" b="1">
                          <a:solidFill>
                            <a:srgbClr val="FF0000"/>
                          </a:solidFill>
                          <a:effectLst/>
                          <a:latin typeface="Times New Roman" panose="02020603050405020304" pitchFamily="18" charset="0"/>
                          <a:ea typeface="Times New Roman" panose="02020603050405020304" pitchFamily="18" charset="0"/>
                          <a:cs typeface="Courier New" panose="02070309020205020404" pitchFamily="49" charset="0"/>
                        </a:rPr>
                        <a:t>At 2:15 all bids will be publicly opened and read at the </a:t>
                      </a:r>
                      <a:endParaRPr lang="en-US" sz="1800">
                        <a:effectLst/>
                        <a:latin typeface="Arial" panose="020B0604020202020204" pitchFamily="34" charset="0"/>
                        <a:ea typeface="Times New Roman" panose="02020603050405020304" pitchFamily="18" charset="0"/>
                        <a:cs typeface="Courier New" panose="02070309020205020404" pitchFamily="49" charset="0"/>
                      </a:endParaRPr>
                    </a:p>
                    <a:p>
                      <a:pPr marL="0" marR="0" algn="ctr">
                        <a:lnSpc>
                          <a:spcPct val="107000"/>
                        </a:lnSpc>
                        <a:spcBef>
                          <a:spcPts val="0"/>
                        </a:spcBef>
                        <a:spcAft>
                          <a:spcPts val="0"/>
                        </a:spcAft>
                      </a:pPr>
                      <a:r>
                        <a:rPr lang="en-US" sz="1800" b="1">
                          <a:solidFill>
                            <a:srgbClr val="FF0000"/>
                          </a:solidFill>
                          <a:effectLst/>
                          <a:latin typeface="Times New Roman" panose="02020603050405020304" pitchFamily="18" charset="0"/>
                          <a:ea typeface="Times New Roman" panose="02020603050405020304" pitchFamily="18" charset="0"/>
                          <a:cs typeface="Courier New" panose="02070309020205020404" pitchFamily="49" charset="0"/>
                        </a:rPr>
                        <a:t>Board of Contract Meeting at City Council Chambers, on the 3rd floor of City Hall.</a:t>
                      </a:r>
                      <a:endParaRPr lang="en-US" sz="1800">
                        <a:effectLst/>
                        <a:latin typeface="Arial" panose="020B0604020202020204" pitchFamily="34" charset="0"/>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97056793"/>
                  </a:ext>
                </a:extLst>
              </a:tr>
              <a:tr h="336415">
                <a:tc>
                  <a:txBody>
                    <a:bodyPr/>
                    <a:lstStyle/>
                    <a:p>
                      <a:pPr marL="114300" marR="0">
                        <a:lnSpc>
                          <a:spcPct val="107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Courier New" panose="02070309020205020404" pitchFamily="49" charset="0"/>
                        </a:rPr>
                        <a:t>Funding Provider Decision</a:t>
                      </a:r>
                      <a:endParaRPr lang="en-US" sz="1800">
                        <a:effectLst/>
                        <a:latin typeface="Arial" panose="020B0604020202020204" pitchFamily="34" charset="0"/>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Monday, January 2021</a:t>
                      </a:r>
                      <a:endParaRPr lang="en-US" sz="1800" dirty="0">
                        <a:effectLst/>
                        <a:latin typeface="Arial" panose="020B0604020202020204" pitchFamily="34" charset="0"/>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738829"/>
                  </a:ext>
                </a:extLst>
              </a:tr>
            </a:tbl>
          </a:graphicData>
        </a:graphic>
      </p:graphicFrame>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64FDF6-44E0-49F7-B838-D2DD2090F685}"/>
              </a:ext>
            </a:extLst>
          </p:cNvPr>
          <p:cNvSpPr>
            <a:spLocks noGrp="1"/>
          </p:cNvSpPr>
          <p:nvPr>
            <p:ph type="title"/>
          </p:nvPr>
        </p:nvSpPr>
        <p:spPr/>
        <p:txBody>
          <a:bodyPr/>
          <a:lstStyle/>
          <a:p>
            <a:pPr algn="ctr"/>
            <a:r>
              <a:rPr lang="en-US" dirty="0"/>
              <a:t>Purpose</a:t>
            </a:r>
          </a:p>
        </p:txBody>
      </p:sp>
      <p:sp>
        <p:nvSpPr>
          <p:cNvPr id="5" name="Content Placeholder 4">
            <a:extLst>
              <a:ext uri="{FF2B5EF4-FFF2-40B4-BE49-F238E27FC236}">
                <a16:creationId xmlns:a16="http://schemas.microsoft.com/office/drawing/2014/main" id="{5AE70C6D-6550-4247-BA4C-C47776522B37}"/>
              </a:ext>
            </a:extLst>
          </p:cNvPr>
          <p:cNvSpPr>
            <a:spLocks noGrp="1"/>
          </p:cNvSpPr>
          <p:nvPr>
            <p:ph idx="1"/>
          </p:nvPr>
        </p:nvSpPr>
        <p:spPr/>
        <p:txBody>
          <a:bodyPr/>
          <a:lstStyle/>
          <a:p>
            <a:pPr marL="0" indent="0">
              <a:buNone/>
            </a:pPr>
            <a:endParaRPr lang="en-US" dirty="0"/>
          </a:p>
          <a:p>
            <a:pPr fontAlgn="auto">
              <a:spcBef>
                <a:spcPts val="0"/>
              </a:spcBef>
              <a:spcAft>
                <a:spcPts val="0"/>
              </a:spcAft>
              <a:buFont typeface="Wingdings 2"/>
              <a:buChar char=""/>
              <a:defRPr/>
            </a:pPr>
            <a:r>
              <a:rPr lang="en-US" dirty="0"/>
              <a:t>Integrate youth development principles into work-based experiences and/or project-based service learning for young people. </a:t>
            </a:r>
          </a:p>
          <a:p>
            <a:pPr marL="0" indent="0" fontAlgn="auto">
              <a:spcBef>
                <a:spcPts val="0"/>
              </a:spcBef>
              <a:spcAft>
                <a:spcPts val="0"/>
              </a:spcAft>
              <a:buNone/>
              <a:defRPr/>
            </a:pPr>
            <a:endParaRPr lang="en-US" dirty="0"/>
          </a:p>
          <a:p>
            <a:pPr fontAlgn="auto">
              <a:spcBef>
                <a:spcPts val="0"/>
              </a:spcBef>
              <a:spcAft>
                <a:spcPts val="0"/>
              </a:spcAft>
              <a:buFont typeface="Wingdings 2"/>
              <a:buChar char=""/>
              <a:defRPr/>
            </a:pPr>
            <a:r>
              <a:rPr lang="en-US" dirty="0"/>
              <a:t>Provide opportunities for youth to understand career pathways and decision points, including the linkages between educational attainment, relevant experience, demonstrable skills and career advancement.</a:t>
            </a:r>
          </a:p>
          <a:p>
            <a:pPr marL="0" indent="0" fontAlgn="auto">
              <a:spcBef>
                <a:spcPts val="0"/>
              </a:spcBef>
              <a:spcAft>
                <a:spcPts val="0"/>
              </a:spcAft>
              <a:buNone/>
              <a:defRPr/>
            </a:pPr>
            <a:endParaRPr lang="en-US" dirty="0"/>
          </a:p>
          <a:p>
            <a:pPr fontAlgn="auto">
              <a:spcBef>
                <a:spcPts val="0"/>
              </a:spcBef>
              <a:spcAft>
                <a:spcPts val="0"/>
              </a:spcAft>
              <a:buFont typeface="Wingdings 2"/>
              <a:buChar char=""/>
              <a:defRPr/>
            </a:pPr>
            <a:r>
              <a:rPr lang="en-US" dirty="0"/>
              <a:t>Include meaningful opportunities for youth leadership and reflection on the personal and social impact of their work.</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9018476"/>
      </p:ext>
    </p:extLst>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F71C-17B4-44BE-B162-83478DA31529}"/>
              </a:ext>
            </a:extLst>
          </p:cNvPr>
          <p:cNvSpPr>
            <a:spLocks noGrp="1"/>
          </p:cNvSpPr>
          <p:nvPr>
            <p:ph type="title"/>
          </p:nvPr>
        </p:nvSpPr>
        <p:spPr/>
        <p:txBody>
          <a:bodyPr/>
          <a:lstStyle/>
          <a:p>
            <a:pPr algn="ctr"/>
            <a:r>
              <a:rPr lang="en-US" dirty="0"/>
              <a:t>Eligible Applicants</a:t>
            </a:r>
          </a:p>
        </p:txBody>
      </p:sp>
      <p:sp>
        <p:nvSpPr>
          <p:cNvPr id="3" name="Content Placeholder 2">
            <a:extLst>
              <a:ext uri="{FF2B5EF4-FFF2-40B4-BE49-F238E27FC236}">
                <a16:creationId xmlns:a16="http://schemas.microsoft.com/office/drawing/2014/main" id="{B422A3B4-321C-4AF8-9DDE-B47AC311CD0B}"/>
              </a:ext>
            </a:extLst>
          </p:cNvPr>
          <p:cNvSpPr>
            <a:spLocks noGrp="1"/>
          </p:cNvSpPr>
          <p:nvPr>
            <p:ph idx="1"/>
          </p:nvPr>
        </p:nvSpPr>
        <p:spPr/>
        <p:txBody>
          <a:bodyPr/>
          <a:lstStyle/>
          <a:p>
            <a:pPr marL="0" indent="0" fontAlgn="auto">
              <a:spcBef>
                <a:spcPts val="0"/>
              </a:spcBef>
              <a:spcAft>
                <a:spcPts val="0"/>
              </a:spcAft>
              <a:buNone/>
              <a:defRPr/>
            </a:pPr>
            <a:endParaRPr lang="en-US" dirty="0"/>
          </a:p>
          <a:p>
            <a:pPr fontAlgn="auto">
              <a:spcBef>
                <a:spcPts val="0"/>
              </a:spcBef>
              <a:spcAft>
                <a:spcPts val="0"/>
              </a:spcAft>
              <a:buFont typeface="Wingdings 2"/>
              <a:buChar char=""/>
              <a:defRPr/>
            </a:pPr>
            <a:r>
              <a:rPr lang="en-US" dirty="0"/>
              <a:t>Established community-based organizations </a:t>
            </a:r>
          </a:p>
          <a:p>
            <a:pPr marL="0" indent="0" fontAlgn="auto">
              <a:spcBef>
                <a:spcPts val="0"/>
              </a:spcBef>
              <a:spcAft>
                <a:spcPts val="0"/>
              </a:spcAft>
              <a:buNone/>
              <a:defRPr/>
            </a:pPr>
            <a:endParaRPr lang="en-US" dirty="0"/>
          </a:p>
          <a:p>
            <a:pPr fontAlgn="auto">
              <a:spcBef>
                <a:spcPts val="0"/>
              </a:spcBef>
              <a:spcAft>
                <a:spcPts val="0"/>
              </a:spcAft>
              <a:buFont typeface="Wingdings 2"/>
              <a:buChar char=""/>
              <a:defRPr/>
            </a:pPr>
            <a:r>
              <a:rPr lang="en-US" dirty="0"/>
              <a:t>Private non-profit agencies/institutions </a:t>
            </a:r>
          </a:p>
          <a:p>
            <a:pPr fontAlgn="auto">
              <a:spcBef>
                <a:spcPts val="0"/>
              </a:spcBef>
              <a:spcAft>
                <a:spcPts val="0"/>
              </a:spcAft>
              <a:buFont typeface="Wingdings 2"/>
              <a:buChar char=""/>
              <a:defRPr/>
            </a:pPr>
            <a:endParaRPr lang="en-US" dirty="0"/>
          </a:p>
          <a:p>
            <a:pPr fontAlgn="auto">
              <a:spcBef>
                <a:spcPts val="0"/>
              </a:spcBef>
              <a:spcAft>
                <a:spcPts val="0"/>
              </a:spcAft>
              <a:buFont typeface="Wingdings 2"/>
              <a:buChar char=""/>
              <a:defRPr/>
            </a:pPr>
            <a:r>
              <a:rPr lang="en-US" dirty="0"/>
              <a:t>Private for-profit companies </a:t>
            </a:r>
          </a:p>
          <a:p>
            <a:pPr marL="0" indent="0" fontAlgn="auto">
              <a:spcBef>
                <a:spcPts val="0"/>
              </a:spcBef>
              <a:spcAft>
                <a:spcPts val="0"/>
              </a:spcAft>
              <a:buNone/>
              <a:defRPr/>
            </a:pPr>
            <a:endParaRPr lang="en-US" dirty="0"/>
          </a:p>
          <a:p>
            <a:pPr fontAlgn="auto">
              <a:spcBef>
                <a:spcPts val="0"/>
              </a:spcBef>
              <a:spcAft>
                <a:spcPts val="0"/>
              </a:spcAft>
              <a:buFont typeface="Wingdings 2"/>
              <a:buChar char=""/>
              <a:defRPr/>
            </a:pPr>
            <a:r>
              <a:rPr lang="en-US" dirty="0"/>
              <a:t>Public agencies </a:t>
            </a:r>
          </a:p>
          <a:p>
            <a:pPr fontAlgn="auto">
              <a:spcBef>
                <a:spcPts val="0"/>
              </a:spcBef>
              <a:spcAft>
                <a:spcPts val="0"/>
              </a:spcAft>
              <a:buFont typeface="Wingdings 2"/>
              <a:buChar char=""/>
              <a:defRPr/>
            </a:pPr>
            <a:endParaRPr lang="en-US" dirty="0"/>
          </a:p>
          <a:p>
            <a:pPr fontAlgn="auto">
              <a:spcBef>
                <a:spcPts val="0"/>
              </a:spcBef>
              <a:spcAft>
                <a:spcPts val="0"/>
              </a:spcAft>
              <a:buFont typeface="Wingdings 2"/>
              <a:buChar char=""/>
              <a:defRPr/>
            </a:pPr>
            <a:r>
              <a:rPr lang="en-US" dirty="0"/>
              <a:t>Educational institutions including a non-traditional public secondary school or career and technical education. </a:t>
            </a:r>
          </a:p>
          <a:p>
            <a:pPr lvl="0" fontAlgn="base"/>
            <a:endParaRPr lang="en-US" dirty="0"/>
          </a:p>
          <a:p>
            <a:pPr lvl="0" fontAlgn="base"/>
            <a:r>
              <a:rPr lang="en-US" b="1" i="1" dirty="0"/>
              <a:t>Collaboration amongst organizations is strongly encouraged. </a:t>
            </a:r>
          </a:p>
          <a:p>
            <a:pPr fontAlgn="auto">
              <a:spcBef>
                <a:spcPts val="0"/>
              </a:spcBef>
              <a:spcAft>
                <a:spcPts val="0"/>
              </a:spcAft>
              <a:buFont typeface="Wingdings 2"/>
              <a:buChar char=""/>
              <a:defRPr/>
            </a:pPr>
            <a:endParaRPr lang="en-US" dirty="0"/>
          </a:p>
          <a:p>
            <a:endParaRPr lang="en-US" dirty="0"/>
          </a:p>
        </p:txBody>
      </p:sp>
    </p:spTree>
    <p:extLst>
      <p:ext uri="{BB962C8B-B14F-4D97-AF65-F5344CB8AC3E}">
        <p14:creationId xmlns:p14="http://schemas.microsoft.com/office/powerpoint/2010/main" val="3865727111"/>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C8E7-80BD-4F5D-94DC-DA9472757FE6}"/>
              </a:ext>
            </a:extLst>
          </p:cNvPr>
          <p:cNvSpPr>
            <a:spLocks noGrp="1"/>
          </p:cNvSpPr>
          <p:nvPr>
            <p:ph type="title"/>
          </p:nvPr>
        </p:nvSpPr>
        <p:spPr/>
        <p:txBody>
          <a:bodyPr/>
          <a:lstStyle/>
          <a:p>
            <a:r>
              <a:rPr lang="en-US" dirty="0"/>
              <a:t>Industry Priorities </a:t>
            </a:r>
          </a:p>
        </p:txBody>
      </p:sp>
      <p:sp>
        <p:nvSpPr>
          <p:cNvPr id="3" name="Content Placeholder 2">
            <a:extLst>
              <a:ext uri="{FF2B5EF4-FFF2-40B4-BE49-F238E27FC236}">
                <a16:creationId xmlns:a16="http://schemas.microsoft.com/office/drawing/2014/main" id="{2DBD3E18-D756-4DFC-ACA7-7324C4B6F54D}"/>
              </a:ext>
            </a:extLst>
          </p:cNvPr>
          <p:cNvSpPr>
            <a:spLocks noGrp="1"/>
          </p:cNvSpPr>
          <p:nvPr>
            <p:ph idx="1"/>
          </p:nvPr>
        </p:nvSpPr>
        <p:spPr/>
        <p:txBody>
          <a:bodyPr/>
          <a:lstStyle/>
          <a:p>
            <a:r>
              <a:rPr lang="en-US" sz="3200" dirty="0"/>
              <a:t>Priority for specific industries in : </a:t>
            </a:r>
          </a:p>
          <a:p>
            <a:endParaRPr lang="en-US" sz="3200" dirty="0"/>
          </a:p>
          <a:p>
            <a:pPr fontAlgn="auto">
              <a:spcBef>
                <a:spcPts val="0"/>
              </a:spcBef>
              <a:spcAft>
                <a:spcPts val="0"/>
              </a:spcAft>
              <a:buFont typeface="Wingdings 2"/>
              <a:buChar char=""/>
              <a:defRPr/>
            </a:pPr>
            <a:r>
              <a:rPr lang="en-US" sz="3200" dirty="0"/>
              <a:t>Education</a:t>
            </a:r>
          </a:p>
          <a:p>
            <a:pPr fontAlgn="auto">
              <a:spcBef>
                <a:spcPts val="0"/>
              </a:spcBef>
              <a:spcAft>
                <a:spcPts val="0"/>
              </a:spcAft>
              <a:buFont typeface="Wingdings 2"/>
              <a:buChar char=""/>
              <a:defRPr/>
            </a:pPr>
            <a:r>
              <a:rPr lang="en-US" sz="3200" dirty="0"/>
              <a:t>Healthcare</a:t>
            </a:r>
          </a:p>
          <a:p>
            <a:pPr fontAlgn="auto">
              <a:spcBef>
                <a:spcPts val="0"/>
              </a:spcBef>
              <a:spcAft>
                <a:spcPts val="0"/>
              </a:spcAft>
              <a:buFont typeface="Wingdings 2"/>
              <a:buChar char=""/>
              <a:defRPr/>
            </a:pPr>
            <a:r>
              <a:rPr lang="en-US" sz="3200" dirty="0"/>
              <a:t>Information Technology </a:t>
            </a:r>
          </a:p>
          <a:p>
            <a:pPr fontAlgn="auto">
              <a:spcBef>
                <a:spcPts val="0"/>
              </a:spcBef>
              <a:spcAft>
                <a:spcPts val="0"/>
              </a:spcAft>
              <a:buFont typeface="Wingdings 2"/>
              <a:buChar char=""/>
              <a:defRPr/>
            </a:pPr>
            <a:r>
              <a:rPr lang="en-US" sz="3200" dirty="0"/>
              <a:t>Transportation.</a:t>
            </a:r>
          </a:p>
          <a:p>
            <a:endParaRPr lang="en-US" dirty="0"/>
          </a:p>
        </p:txBody>
      </p:sp>
    </p:spTree>
    <p:extLst>
      <p:ext uri="{BB962C8B-B14F-4D97-AF65-F5344CB8AC3E}">
        <p14:creationId xmlns:p14="http://schemas.microsoft.com/office/powerpoint/2010/main" val="3943315074"/>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71D5-2CA5-492D-91E6-269CDAA0B91D}"/>
              </a:ext>
            </a:extLst>
          </p:cNvPr>
          <p:cNvSpPr>
            <a:spLocks noGrp="1"/>
          </p:cNvSpPr>
          <p:nvPr>
            <p:ph type="title"/>
          </p:nvPr>
        </p:nvSpPr>
        <p:spPr/>
        <p:txBody>
          <a:bodyPr/>
          <a:lstStyle/>
          <a:p>
            <a:pPr algn="ctr"/>
            <a:r>
              <a:rPr lang="en-US" dirty="0"/>
              <a:t>Target Populations</a:t>
            </a:r>
          </a:p>
        </p:txBody>
      </p:sp>
      <p:sp>
        <p:nvSpPr>
          <p:cNvPr id="3" name="Content Placeholder 2">
            <a:extLst>
              <a:ext uri="{FF2B5EF4-FFF2-40B4-BE49-F238E27FC236}">
                <a16:creationId xmlns:a16="http://schemas.microsoft.com/office/drawing/2014/main" id="{90876C0D-7B5B-4C07-B591-80D23666CFF2}"/>
              </a:ext>
            </a:extLst>
          </p:cNvPr>
          <p:cNvSpPr>
            <a:spLocks noGrp="1"/>
          </p:cNvSpPr>
          <p:nvPr>
            <p:ph idx="1"/>
          </p:nvPr>
        </p:nvSpPr>
        <p:spPr/>
        <p:txBody>
          <a:bodyPr>
            <a:normAutofit fontScale="77500" lnSpcReduction="20000"/>
          </a:bodyPr>
          <a:lstStyle/>
          <a:p>
            <a:pPr marL="0" indent="0" fontAlgn="base">
              <a:buNone/>
            </a:pPr>
            <a:r>
              <a:rPr lang="en-US" sz="2200" dirty="0"/>
              <a:t>The Office of Economic Opportunity will seek proposals that address the needs of our diverse youth population. For this reason, and includes priorities for and limited to: </a:t>
            </a:r>
          </a:p>
          <a:p>
            <a:pPr fontAlgn="base"/>
            <a:r>
              <a:rPr lang="en-US" dirty="0"/>
              <a:t>Current or previous justice involved Youth </a:t>
            </a:r>
          </a:p>
          <a:p>
            <a:pPr fontAlgn="base"/>
            <a:r>
              <a:rPr lang="en-US" dirty="0"/>
              <a:t>Homeless Youth </a:t>
            </a:r>
          </a:p>
          <a:p>
            <a:pPr fontAlgn="base"/>
            <a:r>
              <a:rPr lang="en-US" dirty="0"/>
              <a:t>Foster care youth</a:t>
            </a:r>
          </a:p>
          <a:p>
            <a:pPr fontAlgn="base"/>
            <a:r>
              <a:rPr lang="en-US" dirty="0"/>
              <a:t>Out of School Youth</a:t>
            </a:r>
          </a:p>
          <a:p>
            <a:pPr fontAlgn="base"/>
            <a:endParaRPr lang="en-US" dirty="0"/>
          </a:p>
          <a:p>
            <a:pPr marL="0" indent="0" fontAlgn="base">
              <a:buNone/>
            </a:pPr>
            <a:r>
              <a:rPr lang="en-US" b="1" dirty="0"/>
              <a:t>In School Youth is limited to youth from the following schools: </a:t>
            </a:r>
          </a:p>
          <a:p>
            <a:pPr fontAlgn="base"/>
            <a:r>
              <a:rPr lang="en-US" dirty="0"/>
              <a:t>Mt. Pleasant High School </a:t>
            </a:r>
          </a:p>
          <a:p>
            <a:pPr fontAlgn="base"/>
            <a:r>
              <a:rPr lang="en-US" dirty="0"/>
              <a:t>Hope High School </a:t>
            </a:r>
          </a:p>
          <a:p>
            <a:pPr fontAlgn="base"/>
            <a:r>
              <a:rPr lang="en-US" dirty="0"/>
              <a:t>Central High School </a:t>
            </a:r>
          </a:p>
          <a:p>
            <a:pPr fontAlgn="base"/>
            <a:r>
              <a:rPr lang="en-US" dirty="0"/>
              <a:t>Dr. Jorge Alvarez High School </a:t>
            </a:r>
            <a:endParaRPr lang="en-US" dirty="0">
              <a:highlight>
                <a:srgbClr val="FF0000"/>
              </a:highlight>
            </a:endParaRPr>
          </a:p>
          <a:p>
            <a:pPr marL="0" indent="0" fontAlgn="auto">
              <a:spcBef>
                <a:spcPts val="0"/>
              </a:spcBef>
              <a:spcAft>
                <a:spcPts val="0"/>
              </a:spcAft>
              <a:buNone/>
              <a:defRPr/>
            </a:pPr>
            <a:endParaRPr lang="en-US" dirty="0"/>
          </a:p>
        </p:txBody>
      </p:sp>
    </p:spTree>
    <p:extLst>
      <p:ext uri="{BB962C8B-B14F-4D97-AF65-F5344CB8AC3E}">
        <p14:creationId xmlns:p14="http://schemas.microsoft.com/office/powerpoint/2010/main" val="4163161143"/>
      </p:ext>
    </p:extLst>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CC93-73E3-4EB2-80D0-AA3F130B6D8D}"/>
              </a:ext>
            </a:extLst>
          </p:cNvPr>
          <p:cNvSpPr>
            <a:spLocks noGrp="1"/>
          </p:cNvSpPr>
          <p:nvPr>
            <p:ph type="title"/>
          </p:nvPr>
        </p:nvSpPr>
        <p:spPr/>
        <p:txBody>
          <a:bodyPr/>
          <a:lstStyle/>
          <a:p>
            <a:pPr algn="ctr"/>
            <a:r>
              <a:rPr lang="en-US" dirty="0"/>
              <a:t>Contract Terms</a:t>
            </a:r>
          </a:p>
        </p:txBody>
      </p:sp>
      <p:sp>
        <p:nvSpPr>
          <p:cNvPr id="3" name="Content Placeholder 2">
            <a:extLst>
              <a:ext uri="{FF2B5EF4-FFF2-40B4-BE49-F238E27FC236}">
                <a16:creationId xmlns:a16="http://schemas.microsoft.com/office/drawing/2014/main" id="{33567535-7A09-41CB-87D3-52C3894BD614}"/>
              </a:ext>
            </a:extLst>
          </p:cNvPr>
          <p:cNvSpPr>
            <a:spLocks noGrp="1"/>
          </p:cNvSpPr>
          <p:nvPr>
            <p:ph idx="1"/>
          </p:nvPr>
        </p:nvSpPr>
        <p:spPr>
          <a:xfrm>
            <a:off x="822959" y="1845734"/>
            <a:ext cx="7543801" cy="4023360"/>
          </a:xfrm>
        </p:spPr>
        <p:txBody>
          <a:bodyPr/>
          <a:lstStyle/>
          <a:p>
            <a:endParaRPr lang="en-US" dirty="0"/>
          </a:p>
          <a:p>
            <a:pPr>
              <a:buFont typeface="Arial" panose="020B0604020202020204" pitchFamily="34" charset="0"/>
              <a:buChar char="•"/>
            </a:pPr>
            <a:r>
              <a:rPr lang="en-US" dirty="0"/>
              <a:t>Performance Period is from January 2021 at the earliest to June 2021. </a:t>
            </a:r>
          </a:p>
          <a:p>
            <a:pPr lvl="0">
              <a:buFont typeface="Arial" panose="020B0604020202020204" pitchFamily="34" charset="0"/>
              <a:buChar char="•"/>
            </a:pPr>
            <a:r>
              <a:rPr lang="en-US" dirty="0"/>
              <a:t>Providers are required to attend a 90-minute provider group meeting every month from January 20201 to June 2021 </a:t>
            </a:r>
          </a:p>
          <a:p>
            <a:endParaRPr lang="en-US" dirty="0"/>
          </a:p>
        </p:txBody>
      </p:sp>
    </p:spTree>
    <p:extLst>
      <p:ext uri="{BB962C8B-B14F-4D97-AF65-F5344CB8AC3E}">
        <p14:creationId xmlns:p14="http://schemas.microsoft.com/office/powerpoint/2010/main" val="227793429"/>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F53F-4219-4796-8F61-00F86B244A39}"/>
              </a:ext>
            </a:extLst>
          </p:cNvPr>
          <p:cNvSpPr>
            <a:spLocks noGrp="1"/>
          </p:cNvSpPr>
          <p:nvPr>
            <p:ph type="title"/>
          </p:nvPr>
        </p:nvSpPr>
        <p:spPr/>
        <p:txBody>
          <a:bodyPr/>
          <a:lstStyle/>
          <a:p>
            <a:r>
              <a:rPr lang="en-US" dirty="0"/>
              <a:t>Program Design Models 		</a:t>
            </a:r>
          </a:p>
        </p:txBody>
      </p:sp>
      <p:sp>
        <p:nvSpPr>
          <p:cNvPr id="3" name="Text Placeholder 2">
            <a:extLst>
              <a:ext uri="{FF2B5EF4-FFF2-40B4-BE49-F238E27FC236}">
                <a16:creationId xmlns:a16="http://schemas.microsoft.com/office/drawing/2014/main" id="{3CE8F91D-131E-4583-9EC1-0AB3E361A19D}"/>
              </a:ext>
            </a:extLst>
          </p:cNvPr>
          <p:cNvSpPr>
            <a:spLocks noGrp="1"/>
          </p:cNvSpPr>
          <p:nvPr>
            <p:ph type="body" idx="1"/>
          </p:nvPr>
        </p:nvSpPr>
        <p:spPr/>
        <p:txBody>
          <a:bodyPr>
            <a:normAutofit fontScale="92500" lnSpcReduction="20000"/>
          </a:bodyPr>
          <a:lstStyle/>
          <a:p>
            <a:pPr algn="ctr"/>
            <a:r>
              <a:rPr lang="en-US" dirty="0"/>
              <a:t>1. Work Experience placements </a:t>
            </a:r>
          </a:p>
          <a:p>
            <a:pPr algn="ctr"/>
            <a:r>
              <a:rPr lang="en-US" dirty="0"/>
              <a:t>(WEX) 	</a:t>
            </a:r>
          </a:p>
        </p:txBody>
      </p:sp>
      <p:sp>
        <p:nvSpPr>
          <p:cNvPr id="4" name="Content Placeholder 3">
            <a:extLst>
              <a:ext uri="{FF2B5EF4-FFF2-40B4-BE49-F238E27FC236}">
                <a16:creationId xmlns:a16="http://schemas.microsoft.com/office/drawing/2014/main" id="{BC5848DA-9B9D-426D-8B67-380853FEDCD5}"/>
              </a:ext>
            </a:extLst>
          </p:cNvPr>
          <p:cNvSpPr>
            <a:spLocks noGrp="1"/>
          </p:cNvSpPr>
          <p:nvPr>
            <p:ph sz="half" idx="2"/>
          </p:nvPr>
        </p:nvSpPr>
        <p:spPr/>
        <p:txBody>
          <a:bodyPr>
            <a:normAutofit/>
          </a:bodyPr>
          <a:lstStyle/>
          <a:p>
            <a:pPr>
              <a:buFont typeface="Wingdings" panose="05000000000000000000" pitchFamily="2" charset="2"/>
              <a:buChar char="q"/>
            </a:pPr>
            <a:r>
              <a:rPr lang="en-US" dirty="0"/>
              <a:t>Designed for youth with some prior project-based career exploration or work experience</a:t>
            </a:r>
          </a:p>
          <a:p>
            <a:pPr>
              <a:buFont typeface="Wingdings" panose="05000000000000000000" pitchFamily="2" charset="2"/>
              <a:buChar char="q"/>
            </a:pPr>
            <a:r>
              <a:rPr lang="en-US" dirty="0"/>
              <a:t>After work readiness, each participant will be placed in a Work-Based Learning (WBL) opportunity with an employer(s) the provider has recruited.</a:t>
            </a:r>
          </a:p>
        </p:txBody>
      </p:sp>
      <p:sp>
        <p:nvSpPr>
          <p:cNvPr id="5" name="Text Placeholder 4">
            <a:extLst>
              <a:ext uri="{FF2B5EF4-FFF2-40B4-BE49-F238E27FC236}">
                <a16:creationId xmlns:a16="http://schemas.microsoft.com/office/drawing/2014/main" id="{47466A8C-5A53-4497-911E-C3D1691A5FA9}"/>
              </a:ext>
            </a:extLst>
          </p:cNvPr>
          <p:cNvSpPr>
            <a:spLocks noGrp="1"/>
          </p:cNvSpPr>
          <p:nvPr>
            <p:ph type="body" sz="quarter" idx="3"/>
          </p:nvPr>
        </p:nvSpPr>
        <p:spPr/>
        <p:txBody>
          <a:bodyPr>
            <a:normAutofit fontScale="92500" lnSpcReduction="20000"/>
          </a:bodyPr>
          <a:lstStyle/>
          <a:p>
            <a:pPr algn="ctr"/>
            <a:r>
              <a:rPr lang="en-US" dirty="0"/>
              <a:t>2. Service Learning projects (SL) </a:t>
            </a:r>
          </a:p>
        </p:txBody>
      </p:sp>
      <p:sp>
        <p:nvSpPr>
          <p:cNvPr id="6" name="Content Placeholder 5">
            <a:extLst>
              <a:ext uri="{FF2B5EF4-FFF2-40B4-BE49-F238E27FC236}">
                <a16:creationId xmlns:a16="http://schemas.microsoft.com/office/drawing/2014/main" id="{835D8C2B-A622-4ABE-9F59-DDA64CD46D99}"/>
              </a:ext>
            </a:extLst>
          </p:cNvPr>
          <p:cNvSpPr>
            <a:spLocks noGrp="1"/>
          </p:cNvSpPr>
          <p:nvPr>
            <p:ph sz="quarter" idx="4"/>
          </p:nvPr>
        </p:nvSpPr>
        <p:spPr/>
        <p:txBody>
          <a:bodyPr>
            <a:normAutofit/>
          </a:bodyPr>
          <a:lstStyle/>
          <a:p>
            <a:pPr>
              <a:buFont typeface="Wingdings" panose="05000000000000000000" pitchFamily="2" charset="2"/>
              <a:buChar char="q"/>
            </a:pPr>
            <a:r>
              <a:rPr lang="en-US" dirty="0"/>
              <a:t>Designed for youth with little or no prior career exploration or work experience. </a:t>
            </a:r>
          </a:p>
          <a:p>
            <a:pPr>
              <a:buFont typeface="Wingdings" panose="05000000000000000000" pitchFamily="2" charset="2"/>
              <a:buChar char="q"/>
            </a:pPr>
            <a:r>
              <a:rPr lang="en-US" dirty="0"/>
              <a:t>Service-learning is an approach to teaching and learning in which students use academic knowledge and skills to address genuine community needs. </a:t>
            </a:r>
          </a:p>
        </p:txBody>
      </p:sp>
    </p:spTree>
    <p:extLst>
      <p:ext uri="{BB962C8B-B14F-4D97-AF65-F5344CB8AC3E}">
        <p14:creationId xmlns:p14="http://schemas.microsoft.com/office/powerpoint/2010/main" val="3558586412"/>
      </p:ext>
    </p:extLst>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C651-B20F-4E66-BBC2-6E3878443681}"/>
              </a:ext>
            </a:extLst>
          </p:cNvPr>
          <p:cNvSpPr>
            <a:spLocks noGrp="1"/>
          </p:cNvSpPr>
          <p:nvPr>
            <p:ph type="title"/>
          </p:nvPr>
        </p:nvSpPr>
        <p:spPr/>
        <p:txBody>
          <a:bodyPr/>
          <a:lstStyle/>
          <a:p>
            <a:r>
              <a:rPr lang="en-US" dirty="0"/>
              <a:t>Payments to Youth: </a:t>
            </a:r>
          </a:p>
        </p:txBody>
      </p:sp>
      <p:sp>
        <p:nvSpPr>
          <p:cNvPr id="3" name="Content Placeholder 2">
            <a:extLst>
              <a:ext uri="{FF2B5EF4-FFF2-40B4-BE49-F238E27FC236}">
                <a16:creationId xmlns:a16="http://schemas.microsoft.com/office/drawing/2014/main" id="{1C039576-42EE-4717-9F0F-F2C0E611BBF8}"/>
              </a:ext>
            </a:extLst>
          </p:cNvPr>
          <p:cNvSpPr>
            <a:spLocks noGrp="1"/>
          </p:cNvSpPr>
          <p:nvPr>
            <p:ph idx="1"/>
          </p:nvPr>
        </p:nvSpPr>
        <p:spPr/>
        <p:txBody>
          <a:bodyPr/>
          <a:lstStyle/>
          <a:p>
            <a:pPr marL="457200" lvl="0" indent="-457200">
              <a:buFont typeface="+mj-lt"/>
              <a:buAutoNum type="arabicPeriod"/>
            </a:pPr>
            <a:endParaRPr lang="en-US" dirty="0"/>
          </a:p>
          <a:p>
            <a:pPr marL="457200" lvl="0" indent="-457200">
              <a:buFont typeface="+mj-lt"/>
              <a:buAutoNum type="arabicPeriod"/>
            </a:pPr>
            <a:r>
              <a:rPr lang="en-US" dirty="0"/>
              <a:t>Through provider’s payroll, at the 2020 minimum wage of $10.50 per hour, regardless of their age, for a maximum number of 200 hours per program slot.</a:t>
            </a:r>
          </a:p>
          <a:p>
            <a:pPr marL="457200" lvl="0" indent="-457200">
              <a:buFont typeface="+mj-lt"/>
              <a:buAutoNum type="arabicPeriod"/>
            </a:pPr>
            <a:r>
              <a:rPr lang="en-US" dirty="0"/>
              <a:t>Programs may propose to pay youth above the minimum wage, but under this RFP, the maximum reimbursement the provider may invoice for is $10.50 per hour.  </a:t>
            </a:r>
          </a:p>
          <a:p>
            <a:pPr marL="457200" lvl="0" indent="-457200">
              <a:buFont typeface="+mj-lt"/>
              <a:buAutoNum type="arabicPeriod"/>
            </a:pPr>
            <a:r>
              <a:rPr lang="en-US" dirty="0"/>
              <a:t>Awarded programs must pay youth each week. </a:t>
            </a:r>
          </a:p>
          <a:p>
            <a:endParaRPr lang="en-US" dirty="0"/>
          </a:p>
        </p:txBody>
      </p:sp>
    </p:spTree>
    <p:extLst>
      <p:ext uri="{BB962C8B-B14F-4D97-AF65-F5344CB8AC3E}">
        <p14:creationId xmlns:p14="http://schemas.microsoft.com/office/powerpoint/2010/main" val="3348840355"/>
      </p:ext>
    </p:extLst>
  </p:cSld>
  <p:clrMapOvr>
    <a:masterClrMapping/>
  </p:clrMapOvr>
  <p:transition>
    <p:wipe dir="u"/>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2499</TotalTime>
  <Words>859</Words>
  <Application>Microsoft Office PowerPoint</Application>
  <PresentationFormat>On-screen Show (4:3)</PresentationFormat>
  <Paragraphs>138</Paragraphs>
  <Slides>15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Times New Roman</vt:lpstr>
      <vt:lpstr>Wingdings</vt:lpstr>
      <vt:lpstr>Wingdings 2</vt:lpstr>
      <vt:lpstr>Retrospect</vt:lpstr>
      <vt:lpstr>PowerPoint Presentation</vt:lpstr>
      <vt:lpstr>Time Table</vt:lpstr>
      <vt:lpstr>Purpose</vt:lpstr>
      <vt:lpstr>Eligible Applicants</vt:lpstr>
      <vt:lpstr>Industry Priorities </vt:lpstr>
      <vt:lpstr>Target Populations</vt:lpstr>
      <vt:lpstr>Contract Terms</vt:lpstr>
      <vt:lpstr>Program Design Models   </vt:lpstr>
      <vt:lpstr>Payments to Youth: </vt:lpstr>
      <vt:lpstr>Payments to Providers: </vt:lpstr>
      <vt:lpstr>Payments to Providers </vt:lpstr>
      <vt:lpstr>   </vt:lpstr>
      <vt:lpstr>Narrative Response</vt:lpstr>
      <vt:lpstr>Selection Process</vt:lpstr>
      <vt:lpstr>On behalf of OEO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PCWD</dc:creator>
  <cp:lastModifiedBy>Fonseca, Colleen</cp:lastModifiedBy>
  <cp:revision>217</cp:revision>
  <dcterms:created xsi:type="dcterms:W3CDTF">2010-12-06T16:23:27Z</dcterms:created>
  <dcterms:modified xsi:type="dcterms:W3CDTF">2020-11-23T14:36:40Z</dcterms:modified>
</cp:coreProperties>
</file>