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3" r:id="rId2"/>
    <p:sldId id="280" r:id="rId3"/>
    <p:sldId id="259" r:id="rId4"/>
    <p:sldId id="276" r:id="rId5"/>
    <p:sldId id="277" r:id="rId6"/>
    <p:sldId id="272" r:id="rId7"/>
    <p:sldId id="282" r:id="rId8"/>
    <p:sldId id="283" r:id="rId9"/>
    <p:sldId id="284" r:id="rId10"/>
    <p:sldId id="28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th Williams" initials="SW" lastIdx="4" clrIdx="0">
    <p:extLst>
      <p:ext uri="{19B8F6BF-5375-455C-9EA6-DF929625EA0E}">
        <p15:presenceInfo xmlns:p15="http://schemas.microsoft.com/office/powerpoint/2012/main" userId="S-1-5-21-920786116-1691698290-410060929-112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77571" autoAdjust="0"/>
  </p:normalViewPr>
  <p:slideViewPr>
    <p:cSldViewPr>
      <p:cViewPr varScale="1">
        <p:scale>
          <a:sx n="52" d="100"/>
          <a:sy n="52" d="100"/>
        </p:scale>
        <p:origin x="996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-355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6D131-2413-40E2-89C4-2DA3A579D7FB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C86CE-7AFD-40F2-B617-3A67B1BE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13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AB313-F02E-4028-86C2-38850578C9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F0F34-4212-439E-834D-76661B4DF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03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F0F34-4212-439E-834D-76661B4DF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83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F0F34-4212-439E-834D-76661B4DF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71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latin typeface="Gotham Medium" panose="02000603030000020004" pitchFamily="2" charset="0"/>
              </a:rPr>
              <a:t>END SLIDE – LIGHT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F0F34-4212-439E-834D-76661B4DF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77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latin typeface="Gotham Medium" panose="02000603030000020004" pitchFamily="2" charset="0"/>
              </a:rPr>
              <a:t>END SLIDE – LIGHT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F0F34-4212-439E-834D-76661B4DF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64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latin typeface="Gotham Medium" panose="02000603030000020004" pitchFamily="2" charset="0"/>
              </a:rPr>
              <a:t>END SLIDE – LIGHT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F0F34-4212-439E-834D-76661B4DF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0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latin typeface="Gotham Medium" panose="02000603030000020004" pitchFamily="2" charset="0"/>
              </a:rPr>
              <a:t>END SLIDE – LIGHT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F0F34-4212-439E-834D-76661B4DF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03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latin typeface="Gotham Medium" panose="02000603030000020004" pitchFamily="2" charset="0"/>
              </a:rPr>
              <a:t>END SLIDE – LIGHT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F0F34-4212-439E-834D-76661B4DF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6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137" y="533400"/>
            <a:ext cx="6401463" cy="1965325"/>
          </a:xfrm>
        </p:spPr>
        <p:txBody>
          <a:bodyPr anchor="b"/>
          <a:lstStyle>
            <a:lvl1pPr>
              <a:defRPr baseline="0"/>
            </a:lvl1pPr>
          </a:lstStyle>
          <a:p>
            <a:r>
              <a:rPr lang="en-US" dirty="0" err="1"/>
              <a:t>Powerpoint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137" y="3352800"/>
            <a:ext cx="6400800" cy="17526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Gotham Medium" panose="0200060303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Department Name</a:t>
            </a:r>
          </a:p>
          <a:p>
            <a:r>
              <a:rPr lang="en-US" dirty="0"/>
              <a:t>Author Name</a:t>
            </a:r>
          </a:p>
          <a:p>
            <a:r>
              <a:rPr lang="en-US" dirty="0"/>
              <a:t>Date 01, 2020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33400"/>
            <a:ext cx="901590" cy="9906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2895600"/>
            <a:ext cx="7239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64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12" y="533400"/>
            <a:ext cx="62417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3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03350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273050"/>
            <a:ext cx="5029200" cy="5853113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2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3428999"/>
          </a:xfrm>
        </p:spPr>
        <p:txBody>
          <a:bodyPr>
            <a:no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581400" y="304800"/>
            <a:ext cx="0" cy="5791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802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71600" y="304800"/>
            <a:ext cx="6400800" cy="6248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768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443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547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v2"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71600" y="304800"/>
            <a:ext cx="6400800" cy="6248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768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443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7628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600200" y="685800"/>
            <a:ext cx="5943600" cy="5486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17712" y="1066800"/>
            <a:ext cx="5108576" cy="47244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accent3"/>
                </a:solidFill>
                <a:latin typeface="Gotham Medium" panose="0200060303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tellus.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447800" y="533400"/>
            <a:ext cx="6248400" cy="57912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27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V2"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600200" y="685800"/>
            <a:ext cx="5943600" cy="5486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17712" y="1066800"/>
            <a:ext cx="5108576" cy="47244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accent3"/>
                </a:solidFill>
                <a:latin typeface="Gotham Medium" panose="0200060303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447800" y="533400"/>
            <a:ext cx="6248400" cy="57912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10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V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235676" y="1295399"/>
            <a:ext cx="6672648" cy="30632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04400" y="1508124"/>
            <a:ext cx="5735200" cy="263779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  <a:latin typeface="Gotham Medium" panose="0200060303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66800" y="1112519"/>
            <a:ext cx="7010400" cy="3429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77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268" y="1557068"/>
            <a:ext cx="6401463" cy="1965325"/>
          </a:xfrm>
        </p:spPr>
        <p:txBody>
          <a:bodyPr anchor="b">
            <a:noAutofit/>
          </a:bodyPr>
          <a:lstStyle>
            <a:lvl1pPr algn="ctr">
              <a:defRPr sz="7200" baseline="0"/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Gotham Medium" panose="0200060303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City of Providence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52500" y="3733800"/>
            <a:ext cx="7239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12" y="533400"/>
            <a:ext cx="62417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86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13" y="533401"/>
            <a:ext cx="624177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268" y="1557068"/>
            <a:ext cx="6401463" cy="1965325"/>
          </a:xfrm>
        </p:spPr>
        <p:txBody>
          <a:bodyPr anchor="b">
            <a:noAutofit/>
          </a:bodyPr>
          <a:lstStyle>
            <a:lvl1pPr algn="ctr">
              <a:defRPr sz="72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6"/>
                </a:solidFill>
                <a:latin typeface="Gotham Medium" panose="0200060303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City of Providence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52500" y="3733800"/>
            <a:ext cx="7239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41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v2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137" y="533400"/>
            <a:ext cx="6401463" cy="1965325"/>
          </a:xfrm>
        </p:spPr>
        <p:txBody>
          <a:bodyPr anchor="b"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Powerpoint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137" y="3352800"/>
            <a:ext cx="6400800" cy="17526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accent6"/>
                </a:solidFill>
                <a:latin typeface="Gotham Medium" panose="0200060303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Department Name</a:t>
            </a:r>
          </a:p>
          <a:p>
            <a:r>
              <a:rPr lang="en-US" dirty="0"/>
              <a:t>Author Name</a:t>
            </a:r>
          </a:p>
          <a:p>
            <a:r>
              <a:rPr lang="en-US" dirty="0"/>
              <a:t>Date 01, 2020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33400"/>
            <a:ext cx="901590" cy="9906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2895600"/>
            <a:ext cx="7239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533400"/>
            <a:ext cx="901590" cy="9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6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33400"/>
            <a:ext cx="7239000" cy="609600"/>
          </a:xfrm>
        </p:spPr>
        <p:txBody>
          <a:bodyPr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12" y="533400"/>
            <a:ext cx="624178" cy="6858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1395693"/>
            <a:ext cx="2362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88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in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33400"/>
            <a:ext cx="7239000" cy="1447800"/>
          </a:xfrm>
        </p:spPr>
        <p:txBody>
          <a:bodyPr anchor="t">
            <a:normAutofit/>
          </a:bodyPr>
          <a:lstStyle>
            <a:lvl1pPr>
              <a:defRPr sz="4400" baseline="0"/>
            </a:lvl1pPr>
          </a:lstStyle>
          <a:p>
            <a:r>
              <a:rPr lang="en-US" dirty="0"/>
              <a:t>Slide Title With 2 Lines</a:t>
            </a:r>
            <a:br>
              <a:rPr lang="en-US" dirty="0"/>
            </a:br>
            <a:r>
              <a:rPr lang="en-US" dirty="0"/>
              <a:t>Lorem Ipsum Dolor 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12" y="533400"/>
            <a:ext cx="624178" cy="6858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2079644"/>
            <a:ext cx="2362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94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33400"/>
            <a:ext cx="7239000" cy="609600"/>
          </a:xfrm>
        </p:spPr>
        <p:txBody>
          <a:bodyPr anchor="t">
            <a:noAutofit/>
          </a:bodyPr>
          <a:lstStyle>
            <a:lvl1pPr>
              <a:defRPr sz="4400" baseline="0"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12" y="533400"/>
            <a:ext cx="624178" cy="6858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1395693"/>
            <a:ext cx="2362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43398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33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521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ines and 2 Columns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5999"/>
            <a:ext cx="4038600" cy="40385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403860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239000" cy="1447800"/>
          </a:xfrm>
        </p:spPr>
        <p:txBody>
          <a:bodyPr anchor="t">
            <a:normAutofit/>
          </a:bodyPr>
          <a:lstStyle>
            <a:lvl1pPr>
              <a:defRPr sz="4400" baseline="0"/>
            </a:lvl1pPr>
          </a:lstStyle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12" y="533400"/>
            <a:ext cx="624178" cy="6858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0" y="2079644"/>
            <a:ext cx="2362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08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600200"/>
            <a:ext cx="7772400" cy="1590675"/>
          </a:xfrm>
        </p:spPr>
        <p:txBody>
          <a:bodyPr anchor="b"/>
          <a:lstStyle>
            <a:lvl1pPr algn="l">
              <a:defRPr sz="4000" b="1" cap="all"/>
            </a:lvl1pPr>
          </a:lstStyle>
          <a:p>
            <a:r>
              <a:rPr lang="en-US" dirty="0"/>
              <a:t>Section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9974" y="3657601"/>
            <a:ext cx="3918226" cy="457200"/>
          </a:xfrm>
        </p:spPr>
        <p:txBody>
          <a:bodyPr anchor="t"/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01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429000"/>
            <a:ext cx="2362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12" y="533400"/>
            <a:ext cx="62417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25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v2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600200"/>
            <a:ext cx="7772400" cy="1590675"/>
          </a:xfrm>
        </p:spPr>
        <p:txBody>
          <a:bodyPr anchor="b"/>
          <a:lstStyle>
            <a:lvl1pPr algn="l">
              <a:defRPr sz="4000" b="1" cap="all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9974" y="3657601"/>
            <a:ext cx="3918226" cy="457200"/>
          </a:xfrm>
        </p:spPr>
        <p:txBody>
          <a:bodyPr anchor="t"/>
          <a:lstStyle>
            <a:lvl1pPr marL="0" indent="0">
              <a:buNone/>
              <a:defRPr sz="2000" baseline="0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01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429000"/>
            <a:ext cx="2362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13" y="533401"/>
            <a:ext cx="62417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59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07B2-F43F-4512-8A6F-375FCA5B785E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FB1A-D808-4232-8D39-546EC1EEA68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239000" cy="609600"/>
          </a:xfrm>
        </p:spPr>
        <p:txBody>
          <a:bodyPr anchor="t">
            <a:noAutofit/>
          </a:bodyPr>
          <a:lstStyle>
            <a:lvl1pPr>
              <a:defRPr sz="4400" baseline="0"/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12" y="533400"/>
            <a:ext cx="624178" cy="6858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1395693"/>
            <a:ext cx="2362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06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07B2-F43F-4512-8A6F-375FCA5B785E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DFB1A-D808-4232-8D39-546EC1EE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0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8" r:id="rId4"/>
    <p:sldLayoutId id="2147483659" r:id="rId5"/>
    <p:sldLayoutId id="2147483652" r:id="rId6"/>
    <p:sldLayoutId id="2147483651" r:id="rId7"/>
    <p:sldLayoutId id="2147483664" r:id="rId8"/>
    <p:sldLayoutId id="2147483654" r:id="rId9"/>
    <p:sldLayoutId id="2147483655" r:id="rId10"/>
    <p:sldLayoutId id="2147483656" r:id="rId11"/>
    <p:sldLayoutId id="2147483657" r:id="rId12"/>
    <p:sldLayoutId id="2147483665" r:id="rId13"/>
    <p:sldLayoutId id="2147483660" r:id="rId14"/>
    <p:sldLayoutId id="2147483661" r:id="rId15"/>
    <p:sldLayoutId id="2147483662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Gotham Medium" panose="02000603030000020004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0220E-2258-4547-B734-B6F5E238B5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Providence Pension Reform and Pension Obligation Bond Working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A8A8EC-A6DF-4D1E-829F-FF300A3E4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sz="2000" b="1" dirty="0"/>
              <a:t>State of the City’s Long-Term Finances</a:t>
            </a:r>
          </a:p>
          <a:p>
            <a:pPr algn="ctr"/>
            <a:r>
              <a:rPr lang="en-US" sz="2000" b="1" dirty="0"/>
              <a:t>Meeting #1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dirty="0"/>
              <a:t>July 27, 2021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4574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City of Providence</a:t>
            </a:r>
          </a:p>
        </p:txBody>
      </p:sp>
    </p:spTree>
    <p:extLst>
      <p:ext uri="{BB962C8B-B14F-4D97-AF65-F5344CB8AC3E}">
        <p14:creationId xmlns:p14="http://schemas.microsoft.com/office/powerpoint/2010/main" val="281690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F723-B3AC-4D49-9D17-C24DA464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Introduction of Mayor Jorge O. Elorza and City Council President John J. Igliozzi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D5ECD-5C84-4B5D-859D-F797B06DF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Welcome and Introduction of Working Group Members:</a:t>
            </a:r>
          </a:p>
          <a:p>
            <a:r>
              <a:rPr lang="en-US" sz="1800" dirty="0"/>
              <a:t>Rico Vota, Deputy Director of Legislative and Intergovernmental Affairs, Governor’s Designee </a:t>
            </a:r>
          </a:p>
          <a:p>
            <a:r>
              <a:rPr lang="en-US" sz="1800" dirty="0"/>
              <a:t>Senate President’s Designee (To be confirmed)</a:t>
            </a:r>
          </a:p>
          <a:p>
            <a:r>
              <a:rPr lang="en-US" sz="1800" dirty="0"/>
              <a:t>Rep. Camille Vella-Wilkinson (District 21) Speaker of the House Designee</a:t>
            </a:r>
          </a:p>
          <a:p>
            <a:r>
              <a:rPr lang="en-US" sz="1800" dirty="0"/>
              <a:t>Councilwoman Helen Anthony, Providence City Councilor, Ward -2 City Council President’s Designee</a:t>
            </a:r>
          </a:p>
          <a:p>
            <a:r>
              <a:rPr lang="en-US" sz="1800" dirty="0"/>
              <a:t>Additional Designee(To be confirmed) City Council President’s Designee</a:t>
            </a:r>
          </a:p>
          <a:p>
            <a:r>
              <a:rPr lang="en-US" sz="1800" dirty="0"/>
              <a:t>Laurie White. President and CEO Greater Providence Chamber of Commerce</a:t>
            </a:r>
          </a:p>
          <a:p>
            <a:r>
              <a:rPr lang="en-US" sz="1800" dirty="0"/>
              <a:t>Michael DiBiase, President and CEO Rhode Island Public Expenditure Council</a:t>
            </a:r>
          </a:p>
          <a:p>
            <a:r>
              <a:rPr lang="en-US" sz="1800" dirty="0"/>
              <a:t>Cliff Wood, Executive Director, Providence Foundation</a:t>
            </a:r>
          </a:p>
          <a:p>
            <a:r>
              <a:rPr lang="en-US" sz="1800" dirty="0"/>
              <a:t>Kristin Fraser, Partner KPMG</a:t>
            </a:r>
          </a:p>
          <a:p>
            <a:r>
              <a:rPr lang="en-US" sz="1800" dirty="0"/>
              <a:t>Macky McCleary, Partner </a:t>
            </a:r>
            <a:r>
              <a:rPr lang="en-US" sz="1800" dirty="0" err="1"/>
              <a:t>innogy</a:t>
            </a:r>
            <a:r>
              <a:rPr lang="en-US" sz="1800" dirty="0"/>
              <a:t> Consulting </a:t>
            </a:r>
          </a:p>
          <a:p>
            <a:r>
              <a:rPr lang="en-US" sz="1800" dirty="0"/>
              <a:t>Additional Banking/Financial Professional (To be confirmed)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3222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87F92-7FF7-496C-A763-6070C369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Presenters and Panelists in the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E5C81-0E34-417E-9940-2F283AF60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Seth Williams, Director Management and Budget Consulting                                          PFM Group Consulting LLC</a:t>
            </a:r>
          </a:p>
          <a:p>
            <a:r>
              <a:rPr lang="en-US" sz="1800" dirty="0"/>
              <a:t>Maureen Gurghigian, Managing Partner, Hilltop Securities, Inc</a:t>
            </a:r>
          </a:p>
          <a:p>
            <a:r>
              <a:rPr lang="en-US" sz="1800" dirty="0"/>
              <a:t>Adam S. Krea, Managing Partner, Hilltop Securities, Inc</a:t>
            </a:r>
          </a:p>
          <a:p>
            <a:r>
              <a:rPr lang="en-US" sz="1800" dirty="0"/>
              <a:t>Brian Whitworth, CFA Senior Vice-President, Hilltop Securities, Inc.</a:t>
            </a:r>
          </a:p>
          <a:p>
            <a:r>
              <a:rPr lang="en-US" sz="1800" dirty="0"/>
              <a:t>Kathleen A. Riley, FSA,MAAA, EA, Senior Vice President and Actuary, Segal Company</a:t>
            </a:r>
          </a:p>
          <a:p>
            <a:r>
              <a:rPr lang="en-US" sz="1800" dirty="0"/>
              <a:t>Eric Bertonazzi, Chairman, Chief Executive Officer and Chief Investment Officer, Wainwright Investment Counsel, LLC</a:t>
            </a:r>
          </a:p>
          <a:p>
            <a:r>
              <a:rPr lang="en-US" sz="1800" dirty="0"/>
              <a:t>William M. Dolan, Attorney Shareholder                                                                                      Adler, Pollock and Sheehan P.C.  </a:t>
            </a:r>
          </a:p>
          <a:p>
            <a:r>
              <a:rPr lang="en-US" sz="1800" dirty="0"/>
              <a:t>Karen S.D. Grande,                                                                                                                                                             Partner Locke Lord LLP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81758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6ED3B-9E89-4C79-A5A9-43646D83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City of Providence Administration and City Council Staff Providing Support to the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28972-F02D-4515-AAD4-4CF9D173E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/>
              <a:t>Nicole M. Pollock, Chief of Staff,  Mayor’s Office </a:t>
            </a:r>
          </a:p>
          <a:p>
            <a:r>
              <a:rPr lang="en-US" sz="1800" dirty="0"/>
              <a:t>Jeff Dana, City Solicitor</a:t>
            </a:r>
          </a:p>
          <a:p>
            <a:r>
              <a:rPr lang="en-US" sz="1800" dirty="0"/>
              <a:t>Lawrence J. Mancini, Chief Financial Officer</a:t>
            </a:r>
          </a:p>
          <a:p>
            <a:r>
              <a:rPr lang="en-US" sz="1800" dirty="0"/>
              <a:t>James J. Lombardi, III, Chief of Staff to City Council and City Treasurer</a:t>
            </a:r>
          </a:p>
          <a:p>
            <a:r>
              <a:rPr lang="en-US" sz="1800" dirty="0"/>
              <a:t>Gina M. Costa, Internal Auditor</a:t>
            </a:r>
          </a:p>
          <a:p>
            <a:r>
              <a:rPr lang="en-US" sz="1800" dirty="0"/>
              <a:t>Theresa M. Agonia, Chief of External Affairs, Mayor’s Office </a:t>
            </a:r>
          </a:p>
          <a:p>
            <a:r>
              <a:rPr lang="en-US" sz="1800" dirty="0"/>
              <a:t>Matthew Shumate, Deputy Chief of Staff, Mayor’s Office </a:t>
            </a:r>
          </a:p>
          <a:p>
            <a:r>
              <a:rPr lang="en-US" sz="1800" dirty="0"/>
              <a:t>Sara Silveria, Finance Director</a:t>
            </a:r>
          </a:p>
          <a:p>
            <a:r>
              <a:rPr lang="en-US" sz="1800" dirty="0"/>
              <a:t>Krystle Lindberg, Deputy Finance Director and Budget Officer</a:t>
            </a:r>
          </a:p>
          <a:p>
            <a:r>
              <a:rPr lang="en-US" sz="1800" dirty="0"/>
              <a:t>Emmanuel Echevarria, Chief Human Resources Officer</a:t>
            </a:r>
          </a:p>
          <a:p>
            <a:r>
              <a:rPr lang="en-US" sz="1800" dirty="0"/>
              <a:t>Kenneth Chiavarini, Senior Deputy City Solicitor</a:t>
            </a:r>
          </a:p>
        </p:txBody>
      </p:sp>
    </p:spTree>
    <p:extLst>
      <p:ext uri="{BB962C8B-B14F-4D97-AF65-F5344CB8AC3E}">
        <p14:creationId xmlns:p14="http://schemas.microsoft.com/office/powerpoint/2010/main" val="247520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FE21A-F6C6-4A59-9D27-361A8963A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 State of the City’s Long-Term Finances</a:t>
            </a:r>
            <a:br>
              <a:rPr lang="en-US" sz="2400" dirty="0"/>
            </a:br>
            <a:r>
              <a:rPr lang="en-US" sz="2400" dirty="0"/>
              <a:t> Meeting #1: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6DAB1-814A-48C2-BD1A-7F106DBE9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Presenters: </a:t>
            </a:r>
          </a:p>
          <a:p>
            <a:r>
              <a:rPr lang="en-US" dirty="0"/>
              <a:t>Seth Williams, PFM Group Consulting, LLC</a:t>
            </a:r>
          </a:p>
          <a:p>
            <a:r>
              <a:rPr lang="en-US" dirty="0"/>
              <a:t>Kathleen A. Riley, Segal Co.</a:t>
            </a:r>
          </a:p>
          <a:p>
            <a:r>
              <a:rPr lang="en-US" dirty="0"/>
              <a:t>Eric Bertonazzi, Wainwright Investment Counsel, LLC.</a:t>
            </a:r>
          </a:p>
        </p:txBody>
      </p:sp>
    </p:spTree>
    <p:extLst>
      <p:ext uri="{BB962C8B-B14F-4D97-AF65-F5344CB8AC3E}">
        <p14:creationId xmlns:p14="http://schemas.microsoft.com/office/powerpoint/2010/main" val="1187775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PFM Overview and Presentation of Pension and OPEB Comparative data from 2015 and 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Seth Williams, PFM Group Consulting, LLC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846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Current and Historical Pension Actuarial Data Provided by Segal Co. </a:t>
            </a:r>
            <a:br>
              <a:rPr lang="en-US" sz="2400" dirty="0"/>
            </a:br>
            <a:r>
              <a:rPr lang="en-US" sz="2400" dirty="0"/>
              <a:t>(City of Providence Actuary)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Kathleen Riley, Segal Co.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69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Current and Historical Data on Pension Asset Portfolio Management Provided by Wainwright Investment Counsel, LLC </a:t>
            </a:r>
            <a:br>
              <a:rPr lang="en-US" sz="2400" dirty="0"/>
            </a:br>
            <a:r>
              <a:rPr lang="en-US" sz="2400" dirty="0"/>
              <a:t>(City of Providence Investment Advisor)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Eric Bertonazzi, Wainwright Investment Counsel, LLC.</a:t>
            </a:r>
          </a:p>
        </p:txBody>
      </p:sp>
    </p:spTree>
    <p:extLst>
      <p:ext uri="{BB962C8B-B14F-4D97-AF65-F5344CB8AC3E}">
        <p14:creationId xmlns:p14="http://schemas.microsoft.com/office/powerpoint/2010/main" val="1563076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 &amp; 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/>
          <a:p>
            <a:r>
              <a:rPr lang="en-US" dirty="0"/>
              <a:t>City of Providence</a:t>
            </a:r>
          </a:p>
        </p:txBody>
      </p:sp>
    </p:spTree>
    <p:extLst>
      <p:ext uri="{BB962C8B-B14F-4D97-AF65-F5344CB8AC3E}">
        <p14:creationId xmlns:p14="http://schemas.microsoft.com/office/powerpoint/2010/main" val="534288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ty of Providence Colors">
      <a:dk1>
        <a:srgbClr val="000000"/>
      </a:dk1>
      <a:lt1>
        <a:srgbClr val="F1F0F0"/>
      </a:lt1>
      <a:dk2>
        <a:srgbClr val="174759"/>
      </a:dk2>
      <a:lt2>
        <a:srgbClr val="EDE4DC"/>
      </a:lt2>
      <a:accent1>
        <a:srgbClr val="E36F1E"/>
      </a:accent1>
      <a:accent2>
        <a:srgbClr val="174759"/>
      </a:accent2>
      <a:accent3>
        <a:srgbClr val="2A5A6B"/>
      </a:accent3>
      <a:accent4>
        <a:srgbClr val="3F90A7"/>
      </a:accent4>
      <a:accent5>
        <a:srgbClr val="EDA16D"/>
      </a:accent5>
      <a:accent6>
        <a:srgbClr val="F1F0F0"/>
      </a:accent6>
      <a:hlink>
        <a:srgbClr val="E36F1E"/>
      </a:hlink>
      <a:folHlink>
        <a:srgbClr val="3F90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545</Words>
  <Application>Microsoft Office PowerPoint</Application>
  <PresentationFormat>On-screen Show (4:3)</PresentationFormat>
  <Paragraphs>71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Gotham Book</vt:lpstr>
      <vt:lpstr>Gotham Medium</vt:lpstr>
      <vt:lpstr>Office Theme</vt:lpstr>
      <vt:lpstr>Providence Pension Reform and Pension Obligation Bond Working Group</vt:lpstr>
      <vt:lpstr>Introduction of Mayor Jorge O. Elorza and City Council President John J. Igliozzi</vt:lpstr>
      <vt:lpstr>Presenters and Panelists in the Series</vt:lpstr>
      <vt:lpstr>City of Providence Administration and City Council Staff Providing Support to the Group</vt:lpstr>
      <vt:lpstr> State of the City’s Long-Term Finances  Meeting #1:</vt:lpstr>
      <vt:lpstr>PFM Overview and Presentation of Pension and OPEB Comparative data from 2015 and 2019</vt:lpstr>
      <vt:lpstr>Current and Historical Pension Actuarial Data Provided by Segal Co.  (City of Providence Actuary)</vt:lpstr>
      <vt:lpstr>Current and Historical Data on Pension Asset Portfolio Management Provided by Wainwright Investment Counsel, LLC  (City of Providence Investment Advisor)</vt:lpstr>
      <vt:lpstr>Q &amp; A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Title</dc:title>
  <dc:creator>Snow, Emily</dc:creator>
  <cp:lastModifiedBy>Shumate, Matthew</cp:lastModifiedBy>
  <cp:revision>29</cp:revision>
  <dcterms:created xsi:type="dcterms:W3CDTF">2019-12-02T17:25:14Z</dcterms:created>
  <dcterms:modified xsi:type="dcterms:W3CDTF">2021-07-27T11:45:03Z</dcterms:modified>
</cp:coreProperties>
</file>