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6" r:id="rId1"/>
  </p:sldMasterIdLst>
  <p:notesMasterIdLst>
    <p:notesMasterId r:id="rId21"/>
  </p:notesMasterIdLst>
  <p:sldIdLst>
    <p:sldId id="256" r:id="rId2"/>
    <p:sldId id="270" r:id="rId3"/>
    <p:sldId id="271" r:id="rId4"/>
    <p:sldId id="272" r:id="rId5"/>
    <p:sldId id="258" r:id="rId6"/>
    <p:sldId id="273" r:id="rId7"/>
    <p:sldId id="259" r:id="rId8"/>
    <p:sldId id="260" r:id="rId9"/>
    <p:sldId id="261" r:id="rId10"/>
    <p:sldId id="262" r:id="rId11"/>
    <p:sldId id="264" r:id="rId12"/>
    <p:sldId id="263" r:id="rId13"/>
    <p:sldId id="265" r:id="rId14"/>
    <p:sldId id="266" r:id="rId15"/>
    <p:sldId id="267" r:id="rId16"/>
    <p:sldId id="268" r:id="rId17"/>
    <p:sldId id="274" r:id="rId18"/>
    <p:sldId id="269"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6173" autoAdjust="0"/>
  </p:normalViewPr>
  <p:slideViewPr>
    <p:cSldViewPr snapToGrid="0">
      <p:cViewPr varScale="1">
        <p:scale>
          <a:sx n="104" d="100"/>
          <a:sy n="104" d="100"/>
        </p:scale>
        <p:origin x="151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15T18:11:14.968"/>
    </inkml:context>
    <inkml:brush xml:id="br0">
      <inkml:brushProperty name="width" value="0.05" units="cm"/>
      <inkml:brushProperty name="height" value="0.05" units="cm"/>
      <inkml:brushProperty name="color" value="#E71224"/>
    </inkml:brush>
  </inkml:definitions>
  <inkml:trace contextRef="#ctx0" brushRef="#br0">896 549 24575,'0'-6'0,"0"-2"0,0-2 0,0-5 0,0-13 0,-2 11 0,0-5 0,-3 10 0,0-2 0,1-1 0,-1 0 0,1 4 0,-2-1 0,-1 0 0,-1 1 0,-2-2 0,2 1 0,2 0 0,-1 0 0,0 0 0,-1 1 0,2 2 0,0 0 0,1 0 0,1 1 0,0-1 0,1 2 0,0 1 0,3-1 0,-2 2 0,0 0 0,0-2 0,0 2 0,1 0 0,0-1 0,-2 1 0,1-1 0,0 0 0,2-3 0,-2-2 0,0 0 0,-1 0 0,-1 3 0,2-1 0,-1 0 0,-1 0 0,1 1 0,-1 1 0,0 0 0,1 1 0,0-2 0,0 1 0,1 0 0,1 1 0,0 0 0,-1 2 0,-1 0 0,1 1 0,-2 1 0,-1 0 0,-3 2 0,-4 3 0,4-1 0,-3 4 0,3-3 0,-2 2 0,0 1 0,-1-1 0,0 1 0,0 1 0,1 0 0,2 1 0,-1-2 0,-1 0 0,-2 1 0,1 1 0,0-1 0,0 0 0,0-1 0,-1 1 0,0 0 0,4-1 0,-1-2 0,0-2 0,-3 2 0,1-2 0,1 0 0,1 2 0,1-1 0,-1 1 0,0 1 0,2 0 0,1 0 0,0 1 0,-2 0 0,-2 0 0,-1 2 0,-1 1 0,-2 0 0,0 0 0,-1 0 0,0 0 0,1 0 0,0 0 0,2 0 0,1-1 0,0-1 0,0 0 0,0-1 0,-1-1 0,2 1 0,1-1 0,-2-3 0,4 2 0,-3-2 0,2 4 0,1-3 0,-1 3 0,4-4 0,0 2 0,0 2 0,-1-1 0,0 2 0,-1-1 0,0-1 0,1 0 0,2-1 0,0 0 0,0-1 0,0 0 0,-3-1 0,1 2 0,-1 0 0,0 0 0,0 0 0,-1 0 0,1 1 0,1-3 0,4 0 0,4-1 0,5-1 0,3 0 0,0 3 0,-1 3 0,0 3 0,-1 2 0,0 1 0,0 2 0,0-2 0,-1-1 0,1-2 0,-1 0 0,-1-1 0,-1 1 0,-1-1 0,-1 1 0,0-1 0,0 0 0,1 1 0,-1-1 0,0 2 0,0-3 0,2 3 0,-1-3 0,1 1 0,-2 0 0,0 1 0,0-1 0,1 1 0,1 0 0,-1 0 0,2 0 0,-1-1 0,1 1 0,-1-2 0,-1 0 0,0-2 0,0-1 0,0 0 0,1 1 0,-1-1 0,-1 0 0,0 0 0,0 0 0,0 0 0,0 0 0,0 0 0,-2-1 0,1 3 0,0-1 0,1 0 0,0 1 0,-2-1 0,0 0 0,-2 0 0,2-1 0,0 2 0,2 0 0,0 2 0,0 0 0,0 0 0,0-1 0,1 0 0,-1-1 0,1 2 0,-1-1 0,0-1 0,1-2 0,-2 0 0,0 0 0,-1 2 0,2 0 0,0 0 0,0 2 0,0 0 0,1 1 0,-1 0 0,-1-2 0,-1-1 0,-2-2 0,2-1 0,0-1 0,0 0 0,0 0 0,-1 2 0,3 1 0,1 3 0,1-1 0,-2 1 0,-2-4 0,2 2 0,-2 0 0,1 1 0,1 0 0,-2-1 0,1 1 0,-1 0 0,1 0 0,-1-1 0,-1-1 0,-1 1 0,1-2 0,1-1 0,0 1 0,0-1 0,-1 3 0,-1 0 0,0 0 0,0 0 0,0-1 0,0 1 0,0-2 0,0 0 0,0 0 0,1-2 0,2 0 0,-1 0 0,1 0 0,0 2 0,1 2 0,2 0 0,-2 3 0,2-1 0,-2-1 0,-1-1 0,1-2 0,0-2 0,2-3 0,1-2 0,2-3 0,-2 4 0,3-3 0,-5 3 0,2 0 0,-1 0 0,1-1 0,-1 1 0,0 0 0,0 0 0,2 0 0,1 0 0,-2-2 0,-1 0 0,0-1 0,1 1 0,1-1 0,0 1 0,1 0 0,-1-1 0,1 1 0,-1 0 0,0-1 0,1 1 0,-1 0 0,1-3 0,1 2 0,-3 1 0,3 0 0,-4 2 0,3-2 0,-1-1 0,0 1 0,1 0 0,-1 0 0,1-3 0,0 2 0,0-1 0,0 1 0,-1 1 0,1-1 0,-1 1 0,1 0 0,-1 1 0,1 0 0,-1-1 0,1 0 0,1 0 0,1-1 0,0 0 0,2 1 0,-1 1 0,1 1 0,2 0 0,0-1 0,0-1 0,1-1 0,0 0 0,3 1 0,4-3 0,-10 4 0,6-4 0,-9 4 0,3 1 0,0 0 0,1 0 0,-1-1 0,0 1 0,1-2 0,0 1 0,3-2 0,1 0 0,-1 0 0,-1-2 0,0-1 0,-1-1 0,-1-1 0,-1 2 0,-1 2 0,0-1 0,0 0 0,-1 1 0,-2-1 0,0 1 0,1-1 0,1-1 0,0-1 0,2 0 0,-2 0 0,3 0 0,-1 0 0,-1 0 0,-2 2 0,-1 1 0,1 2 0,0-1 0,2-1 0,-2 1 0,0-2 0,-2 1 0,1 1 0,-1-1 0,0 0 0,3 1 0,1-2 0,0 1 0,-1 1 0,-2-1 0,-1 2 0,1-1 0,-1 2 0,0 0 0,1 0 0,1-1 0,1-2 0,0 1 0,0-1 0,0-1 0,0 2 0,1-1 0,-1-1 0,-2 1 0,1-1 0,1 1 0,0-1 0,0 1 0,-2-3 0,1 3 0,3-2 0,-3 5 0,2-3 0,-7 2 0,1-1 0,-1 1 0,0-2 0,1 5 0,0-3 0,-1 2 0,1-1 0,-1-2 0,-1 2 0,0-1 0,-2 1 0,0 1 0,1 0 0,-1 0 0,-1 0 0,-1-2 0,0 0 0,0 0 0,0-4 0,0 3 0,0-7 0,0 3 0,0-5 0,-2-1 0,-2-2 0,-3 1 0,-3 0 0,1 1 0,2 1 0,0-1 0,0 0 0,-1 0 0,-1 0 0,1-1 0,1 0 0,0 1 0,1 0 0,1 4 0,-1 2 0,2 2 0,-1 0 0,2 0 0,0 1 0,0 0 0,1 1 0,0-1 0,0 0 0,0 1 0,-1 0 0,0-1 0,0-1 0,1-3 0,-2 3 0,1-3 0,-1 3 0,0-1 0,1-1 0,0 3 0,0 0 0,1 1 0,0 0 0,-1 1 0,-2 2 0,-1 2 0,-4 0 0,-5 0 0,5 0 0,-10 2 0,5 3 0,-5 2 0,-1 0 0,3 0 0,-1 0 0,3-2 0,2 1 0,4-2 0,-1 1 0,-1 0 0,-1-1 0,-1 1 0,2 0 0,0 1 0,0-1 0,0 0 0,1-2 0,1 1 0,2 0 0,-1 0 0,0 2 0,1-2 0,-3 1 0,0-1 0,0 1 0,0-1 0,0-1 0,1 0 0,1 2 0,0-1 0,2 2 0,-3-2 0,3 1 0,-3 1 0,3 0 0,-1 3 0,-3-1 0,0 1 0,-3-1 0,1 1 0,0 0 0,-1-1 0,2-1 0,0 0 0,4-3 0,1-1 0,0 0 0,-2 0 0,-1 1 0,-2 0 0,0 0 0,0 0 0,1-2 0,1 0 0,3 0 0,1 1 0,1 0 0,0 0 0,1-1 0,0 0 0,-2 0 0,-2 2 0,-3 2 0,0 2 0,-2 1 0,2 0 0,-3 1 0,3-2 0,-3 2 0,5-5 0,-1-1 0,4-1 0,0 0 0,-1-1 0,2 1 0,-1-1 0,1 0 0,1 0 0,1 0 0,0 0 0,0 0 0,-1 0 0,0-2 0,1 0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4AFFF-3BB0-4141-A8D7-642A31FE8C95}" type="datetimeFigureOut">
              <a:rPr lang="en-US" smtClean="0"/>
              <a:t>1/19/2024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60BE4-409F-264E-A499-90DDD593EAC5}" type="slidenum">
              <a:rPr lang="en-US" smtClean="0"/>
              <a:t>‹#›</a:t>
            </a:fld>
            <a:endParaRPr lang="en-US" dirty="0"/>
          </a:p>
        </p:txBody>
      </p:sp>
    </p:spTree>
    <p:extLst>
      <p:ext uri="{BB962C8B-B14F-4D97-AF65-F5344CB8AC3E}">
        <p14:creationId xmlns:p14="http://schemas.microsoft.com/office/powerpoint/2010/main" val="208754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B60BE4-409F-264E-A499-90DDD593EAC5}" type="slidenum">
              <a:rPr lang="en-US" smtClean="0"/>
              <a:t>1</a:t>
            </a:fld>
            <a:endParaRPr lang="en-US" dirty="0"/>
          </a:p>
        </p:txBody>
      </p:sp>
    </p:spTree>
    <p:extLst>
      <p:ext uri="{BB962C8B-B14F-4D97-AF65-F5344CB8AC3E}">
        <p14:creationId xmlns:p14="http://schemas.microsoft.com/office/powerpoint/2010/main" val="97023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r>
              <a:rPr lang="en-US" dirty="0"/>
              <a:t>1/11/24</a:t>
            </a:r>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r>
              <a:rPr lang="en-US" dirty="0"/>
              <a:t>52 RIVER AVENUE PROPOSAL FOR DEVELOPMENT</a:t>
            </a:r>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4640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r>
              <a:rPr lang="en-US" dirty="0"/>
              <a:t>1/11/24</a:t>
            </a:r>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r>
              <a:rPr lang="en-US" dirty="0"/>
              <a:t>52 RIVER AVENUE PROPOSAL FOR DEVELOPMENT</a:t>
            </a:r>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37406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r>
              <a:rPr lang="en-US" dirty="0"/>
              <a:t>1/11/24</a:t>
            </a:r>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r>
              <a:rPr lang="en-US" dirty="0"/>
              <a:t>52 RIVER AVENUE PROPOSAL FOR DEVELOPMENT</a:t>
            </a:r>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051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r>
              <a:rPr lang="en-US" dirty="0"/>
              <a:t>1/11/24</a:t>
            </a:r>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r>
              <a:rPr lang="en-US" dirty="0"/>
              <a:t>52 RIVER AVENUE PROPOSAL FOR DEVELOPMENT</a:t>
            </a:r>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28713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r>
              <a:rPr lang="en-US" dirty="0"/>
              <a:t>1/11/24</a:t>
            </a:r>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r>
              <a:rPr lang="en-US" dirty="0"/>
              <a:t>52 RIVER AVENUE PROPOSAL FOR DEVELOPMENT</a:t>
            </a:r>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4007653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r>
              <a:rPr lang="en-US" dirty="0"/>
              <a:t>1/11/24</a:t>
            </a:r>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r>
              <a:rPr lang="en-US" dirty="0"/>
              <a:t>52 RIVER AVENUE PROPOSAL FOR DEVELOPMENT</a:t>
            </a:r>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85526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r>
              <a:rPr lang="en-US" dirty="0"/>
              <a:t>1/11/24</a:t>
            </a:r>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r>
              <a:rPr lang="en-US" dirty="0"/>
              <a:t>52 RIVER AVENUE PROPOSAL FOR DEVELOPMENT</a:t>
            </a:r>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178815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r>
              <a:rPr lang="en-US" dirty="0"/>
              <a:t>1/11/24</a:t>
            </a:r>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r>
              <a:rPr lang="en-US" dirty="0"/>
              <a:t>52 RIVER AVENUE PROPOSAL FOR DEVELOPMENT</a:t>
            </a:r>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68625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r>
              <a:rPr lang="en-US" dirty="0"/>
              <a:t>1/11/24</a:t>
            </a:r>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r>
              <a:rPr lang="en-US" dirty="0"/>
              <a:t>52 RIVER AVENUE PROPOSAL FOR DEVELOPMENT</a:t>
            </a:r>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29595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r>
              <a:rPr lang="en-US" dirty="0"/>
              <a:t>1/11/24</a:t>
            </a:r>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r>
              <a:rPr lang="en-US" dirty="0"/>
              <a:t>52 RIVER AVENUE PROPOSAL FOR DEVELOPMENT</a:t>
            </a:r>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294058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r>
              <a:rPr lang="en-US" dirty="0"/>
              <a:t>1/11/24</a:t>
            </a:r>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r>
              <a:rPr lang="en-US" dirty="0"/>
              <a:t>52 RIVER AVENUE PROPOSAL FOR DEVELOPMENT</a:t>
            </a:r>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dirty="0"/>
          </a:p>
        </p:txBody>
      </p:sp>
    </p:spTree>
    <p:extLst>
      <p:ext uri="{BB962C8B-B14F-4D97-AF65-F5344CB8AC3E}">
        <p14:creationId xmlns:p14="http://schemas.microsoft.com/office/powerpoint/2010/main" val="312611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r>
              <a:rPr lang="en-US" dirty="0"/>
              <a:t>1/11/24</a:t>
            </a:r>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r>
              <a:rPr lang="en-US" dirty="0"/>
              <a:t>52 RIVER AVENUE PROPOSAL FOR DEVELOPMENT</a:t>
            </a:r>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dirty="0"/>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47172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5" r:id="rId6"/>
    <p:sldLayoutId id="2147483890" r:id="rId7"/>
    <p:sldLayoutId id="2147483891" r:id="rId8"/>
    <p:sldLayoutId id="2147483892" r:id="rId9"/>
    <p:sldLayoutId id="2147483894" r:id="rId10"/>
    <p:sldLayoutId id="2147483893" r:id="rId11"/>
  </p:sldLayoutIdLst>
  <p:hf hdr="0"/>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1.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t>52 River </a:t>
            </a:r>
            <a:r>
              <a:rPr lang="en-US" sz="2800" dirty="0"/>
              <a:t>A</a:t>
            </a:r>
            <a:r>
              <a:rPr lang="en-US" sz="2800" kern="1200" dirty="0"/>
              <a:t>ve</a:t>
            </a:r>
            <a:br>
              <a:rPr lang="en-US" sz="2800" kern="1200" dirty="0"/>
            </a:br>
            <a:r>
              <a:rPr lang="en-US" sz="2800" b="1" kern="1200" dirty="0"/>
              <a:t>proposal for development</a:t>
            </a:r>
          </a:p>
        </p:txBody>
      </p:sp>
      <p:pic>
        <p:nvPicPr>
          <p:cNvPr id="33" name="Picture 3" descr="A bank building with a sign&#10;&#10;Description automatically generated">
            <a:extLst>
              <a:ext uri="{FF2B5EF4-FFF2-40B4-BE49-F238E27FC236}">
                <a16:creationId xmlns:a16="http://schemas.microsoft.com/office/drawing/2014/main" id="{FA2F4846-3BF5-67A9-A6CE-63D90A166039}"/>
              </a:ext>
            </a:extLst>
          </p:cNvPr>
          <p:cNvPicPr>
            <a:picLocks noChangeAspect="1"/>
          </p:cNvPicPr>
          <p:nvPr/>
        </p:nvPicPr>
        <p:blipFill rotWithShape="1">
          <a:blip r:embed="rId3"/>
          <a:srcRect l="23292" r="23292"/>
          <a:stretch/>
        </p:blipFill>
        <p:spPr>
          <a:xfrm>
            <a:off x="6003359" y="643467"/>
            <a:ext cx="5290383" cy="5571065"/>
          </a:xfrm>
          <a:prstGeom prst="rect">
            <a:avLst/>
          </a:prstGeom>
          <a:noFill/>
        </p:spPr>
      </p:pic>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255026" y="6356350"/>
            <a:ext cx="4552969"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a:t>
            </a:fld>
            <a:endParaRPr lang="en-US" dirty="0"/>
          </a:p>
        </p:txBody>
      </p:sp>
    </p:spTree>
    <p:extLst>
      <p:ext uri="{BB962C8B-B14F-4D97-AF65-F5344CB8AC3E}">
        <p14:creationId xmlns:p14="http://schemas.microsoft.com/office/powerpoint/2010/main" val="220157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3814355" cy="1314443"/>
          </a:xfrm>
        </p:spPr>
        <p:txBody>
          <a:bodyPr vert="horz" lIns="91440" tIns="45720" rIns="91440" bIns="45720" rtlCol="0">
            <a:normAutofit/>
          </a:bodyPr>
          <a:lstStyle/>
          <a:p>
            <a:pPr>
              <a:lnSpc>
                <a:spcPct val="90000"/>
              </a:lnSpc>
            </a:pPr>
            <a:r>
              <a:rPr lang="en-US" sz="2800" kern="1200" dirty="0"/>
              <a:t>52 River Ave.</a:t>
            </a:r>
            <a:br>
              <a:rPr lang="en-US" sz="2800" kern="1200" dirty="0"/>
            </a:br>
            <a:r>
              <a:rPr lang="en-US" sz="2800" b="1" kern="1200" dirty="0"/>
              <a:t>current conditions</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399" y="2853369"/>
            <a:ext cx="3814355" cy="3088460"/>
          </a:xfrm>
        </p:spPr>
        <p:txBody>
          <a:bodyPr vert="horz" lIns="91440" tIns="45720" rIns="91440" bIns="45720" rtlCol="0">
            <a:normAutofit fontScale="85000" lnSpcReduction="20000"/>
          </a:bodyPr>
          <a:lstStyle/>
          <a:p>
            <a:r>
              <a:rPr lang="en-US" dirty="0"/>
              <a:t>Empty for 2 years</a:t>
            </a:r>
          </a:p>
          <a:p>
            <a:r>
              <a:rPr lang="en-US" dirty="0"/>
              <a:t>Stable but distressed:</a:t>
            </a:r>
          </a:p>
          <a:p>
            <a:pPr lvl="1"/>
            <a:r>
              <a:rPr lang="en-US" dirty="0"/>
              <a:t>Roof damage (assessed by Chaffee Roofing).</a:t>
            </a:r>
          </a:p>
          <a:p>
            <a:pPr lvl="1"/>
            <a:r>
              <a:rPr lang="en-US" dirty="0"/>
              <a:t>Cracked foundation</a:t>
            </a:r>
          </a:p>
          <a:p>
            <a:pPr lvl="1"/>
            <a:r>
              <a:rPr lang="en-US" dirty="0"/>
              <a:t>Non-functioning plumbing</a:t>
            </a:r>
          </a:p>
          <a:p>
            <a:pPr lvl="1"/>
            <a:r>
              <a:rPr lang="en-US" dirty="0"/>
              <a:t>Water damage, mold &amp; mildew</a:t>
            </a:r>
          </a:p>
          <a:p>
            <a:pPr lvl="1"/>
            <a:r>
              <a:rPr lang="en-US" dirty="0"/>
              <a:t>Pests</a:t>
            </a:r>
          </a:p>
          <a:p>
            <a:pPr lvl="1"/>
            <a:r>
              <a:rPr lang="en-US" dirty="0"/>
              <a:t>Overgrown landscaping</a:t>
            </a:r>
          </a:p>
          <a:p>
            <a:pPr lvl="1"/>
            <a:r>
              <a:rPr lang="en-US" dirty="0"/>
              <a:t>Garbage dumping</a:t>
            </a:r>
          </a:p>
          <a:p>
            <a:endParaRPr lang="en-US" dirty="0"/>
          </a:p>
        </p:txBody>
      </p:sp>
      <p:pic>
        <p:nvPicPr>
          <p:cNvPr id="8" name="Picture 7" descr="A building with a blue tarp&#10;&#10;Description automatically generated">
            <a:extLst>
              <a:ext uri="{FF2B5EF4-FFF2-40B4-BE49-F238E27FC236}">
                <a16:creationId xmlns:a16="http://schemas.microsoft.com/office/drawing/2014/main" id="{73635865-ED5E-1A33-0561-39EEFF0B14E7}"/>
              </a:ext>
            </a:extLst>
          </p:cNvPr>
          <p:cNvPicPr>
            <a:picLocks noChangeAspect="1"/>
          </p:cNvPicPr>
          <p:nvPr/>
        </p:nvPicPr>
        <p:blipFill rotWithShape="1">
          <a:blip r:embed="rId2"/>
          <a:srcRect l="21099" r="7679"/>
          <a:stretch/>
        </p:blipFill>
        <p:spPr>
          <a:xfrm>
            <a:off x="5679451" y="-1"/>
            <a:ext cx="3256277" cy="3429000"/>
          </a:xfrm>
          <a:prstGeom prst="rect">
            <a:avLst/>
          </a:prstGeom>
          <a:noFill/>
        </p:spPr>
      </p:pic>
      <p:pic>
        <p:nvPicPr>
          <p:cNvPr id="6" name="Picture 5" descr="A street with a building and trees&#10;&#10;Description automatically generated with medium confidence">
            <a:extLst>
              <a:ext uri="{FF2B5EF4-FFF2-40B4-BE49-F238E27FC236}">
                <a16:creationId xmlns:a16="http://schemas.microsoft.com/office/drawing/2014/main" id="{AC3EC7DC-E907-9D63-4137-2DD72D89BF89}"/>
              </a:ext>
            </a:extLst>
          </p:cNvPr>
          <p:cNvPicPr>
            <a:picLocks noChangeAspect="1"/>
          </p:cNvPicPr>
          <p:nvPr/>
        </p:nvPicPr>
        <p:blipFill rotWithShape="1">
          <a:blip r:embed="rId3"/>
          <a:srcRect l="16732" r="12045"/>
          <a:stretch/>
        </p:blipFill>
        <p:spPr>
          <a:xfrm>
            <a:off x="8935722" y="1"/>
            <a:ext cx="3256277" cy="3429000"/>
          </a:xfrm>
          <a:prstGeom prst="rect">
            <a:avLst/>
          </a:prstGeom>
          <a:noFill/>
        </p:spPr>
      </p:pic>
      <p:pic>
        <p:nvPicPr>
          <p:cNvPr id="12" name="Picture 11" descr="A building with a flag in the front&#10;&#10;Description automatically generated">
            <a:extLst>
              <a:ext uri="{FF2B5EF4-FFF2-40B4-BE49-F238E27FC236}">
                <a16:creationId xmlns:a16="http://schemas.microsoft.com/office/drawing/2014/main" id="{992CA7C9-AB5A-0C90-A331-80CCE486B5A6}"/>
              </a:ext>
            </a:extLst>
          </p:cNvPr>
          <p:cNvPicPr>
            <a:picLocks noChangeAspect="1"/>
          </p:cNvPicPr>
          <p:nvPr/>
        </p:nvPicPr>
        <p:blipFill rotWithShape="1">
          <a:blip r:embed="rId4"/>
          <a:srcRect l="9229" r="19549"/>
          <a:stretch/>
        </p:blipFill>
        <p:spPr>
          <a:xfrm>
            <a:off x="5679449" y="3428999"/>
            <a:ext cx="3256277" cy="3429000"/>
          </a:xfrm>
          <a:prstGeom prst="rect">
            <a:avLst/>
          </a:prstGeom>
          <a:noFill/>
        </p:spPr>
      </p:pic>
      <p:pic>
        <p:nvPicPr>
          <p:cNvPr id="10" name="Picture 9" descr="A roof of a building with a pyramid shaped roof&#10;&#10;Description automatically generated">
            <a:extLst>
              <a:ext uri="{FF2B5EF4-FFF2-40B4-BE49-F238E27FC236}">
                <a16:creationId xmlns:a16="http://schemas.microsoft.com/office/drawing/2014/main" id="{F7F13B13-1606-2997-0F4C-9D99888E8B66}"/>
              </a:ext>
            </a:extLst>
          </p:cNvPr>
          <p:cNvPicPr>
            <a:picLocks noChangeAspect="1"/>
          </p:cNvPicPr>
          <p:nvPr/>
        </p:nvPicPr>
        <p:blipFill rotWithShape="1">
          <a:blip r:embed="rId5"/>
          <a:srcRect l="4654" r="24123"/>
          <a:stretch/>
        </p:blipFill>
        <p:spPr>
          <a:xfrm>
            <a:off x="8935718" y="3429000"/>
            <a:ext cx="3256278" cy="3429000"/>
          </a:xfrm>
          <a:prstGeom prst="rect">
            <a:avLst/>
          </a:prstGeom>
          <a:noFill/>
        </p:spPr>
      </p:pic>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normAutofit/>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767622" y="6356350"/>
            <a:ext cx="4040373" cy="365125"/>
          </a:xfrm>
        </p:spPr>
        <p:txBody>
          <a:bodyPr>
            <a:normAutofit/>
          </a:bodyPr>
          <a:lstStyle/>
          <a:p>
            <a:pPr>
              <a:lnSpc>
                <a:spcPct val="90000"/>
              </a:lnSpc>
              <a:spcAft>
                <a:spcPts val="600"/>
              </a:spcAft>
            </a:pPr>
            <a:r>
              <a:rPr lang="en-US" dirty="0">
                <a:solidFill>
                  <a:srgbClr val="FFFFFF"/>
                </a:solidFill>
              </a:rPr>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normAutofit/>
          </a:bodyPr>
          <a:lstStyle/>
          <a:p>
            <a:pPr>
              <a:spcAft>
                <a:spcPts val="600"/>
              </a:spcAft>
            </a:pPr>
            <a:fld id="{2B6A0707-BFCA-4BDD-8B25-E2A14A0F80A6}" type="slidenum">
              <a:rPr lang="en-US">
                <a:solidFill>
                  <a:srgbClr val="FFFFFF"/>
                </a:solidFill>
              </a:rPr>
              <a:pPr>
                <a:spcAft>
                  <a:spcPts val="600"/>
                </a:spcAft>
              </a:pPr>
              <a:t>10</a:t>
            </a:fld>
            <a:endParaRPr lang="en-US" dirty="0">
              <a:solidFill>
                <a:srgbClr val="FFFFFF"/>
              </a:solidFill>
            </a:endParaRPr>
          </a:p>
        </p:txBody>
      </p:sp>
    </p:spTree>
    <p:extLst>
      <p:ext uri="{BB962C8B-B14F-4D97-AF65-F5344CB8AC3E}">
        <p14:creationId xmlns:p14="http://schemas.microsoft.com/office/powerpoint/2010/main" val="180594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2" y="914400"/>
            <a:ext cx="4766661" cy="1852323"/>
          </a:xfrm>
        </p:spPr>
        <p:txBody>
          <a:bodyPr vert="horz" lIns="91440" tIns="45720" rIns="91440" bIns="45720" rtlCol="0">
            <a:normAutofit/>
          </a:bodyPr>
          <a:lstStyle/>
          <a:p>
            <a:r>
              <a:rPr lang="en-US" kern="1200" dirty="0"/>
              <a:t>52 River Ave.</a:t>
            </a:r>
            <a:br>
              <a:rPr lang="en-US" kern="1200" dirty="0"/>
            </a:br>
            <a:r>
              <a:rPr lang="en-US" b="1" kern="1200" dirty="0"/>
              <a:t>current conditions</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normAutofit/>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767622" y="6356350"/>
            <a:ext cx="4040373" cy="365125"/>
          </a:xfrm>
        </p:spPr>
        <p:txBody>
          <a:bodyPr>
            <a:normAutofit/>
          </a:bodyPr>
          <a:lstStyle/>
          <a:p>
            <a:pPr>
              <a:lnSpc>
                <a:spcPct val="90000"/>
              </a:lnSpc>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normAutofit/>
          </a:bodyPr>
          <a:lstStyle/>
          <a:p>
            <a:pPr>
              <a:spcAft>
                <a:spcPts val="600"/>
              </a:spcAft>
            </a:pPr>
            <a:fld id="{2B6A0707-BFCA-4BDD-8B25-E2A14A0F80A6}" type="slidenum">
              <a:rPr lang="en-US" smtClean="0"/>
              <a:pPr>
                <a:spcAft>
                  <a:spcPts val="600"/>
                </a:spcAft>
              </a:pPr>
              <a:t>11</a:t>
            </a:fld>
            <a:endParaRPr lang="en-US" dirty="0"/>
          </a:p>
        </p:txBody>
      </p:sp>
      <p:pic>
        <p:nvPicPr>
          <p:cNvPr id="7" name="IMG_0871">
            <a:hlinkClick r:id="" action="ppaction://ole?verb=0"/>
            <a:hlinkHover r:id="" action="ppaction://ole?verb=0"/>
            <a:extLst>
              <a:ext uri="{FF2B5EF4-FFF2-40B4-BE49-F238E27FC236}">
                <a16:creationId xmlns:a16="http://schemas.microsoft.com/office/drawing/2014/main" id="{41927C7C-F684-13C0-AF37-1C022ED8E4D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88" y="6350"/>
            <a:ext cx="12192000" cy="6858000"/>
          </a:xfrm>
          <a:prstGeom prst="rect">
            <a:avLst/>
          </a:prstGeom>
        </p:spPr>
      </p:pic>
      <p:sp>
        <p:nvSpPr>
          <p:cNvPr id="9" name="TextBox 8">
            <a:extLst>
              <a:ext uri="{FF2B5EF4-FFF2-40B4-BE49-F238E27FC236}">
                <a16:creationId xmlns:a16="http://schemas.microsoft.com/office/drawing/2014/main" id="{59B8A41B-68BD-0FDB-AB4B-EB2EFD7C75A9}"/>
              </a:ext>
            </a:extLst>
          </p:cNvPr>
          <p:cNvSpPr txBox="1"/>
          <p:nvPr/>
        </p:nvSpPr>
        <p:spPr>
          <a:xfrm>
            <a:off x="2934629" y="256117"/>
            <a:ext cx="6322741" cy="369332"/>
          </a:xfrm>
          <a:prstGeom prst="rect">
            <a:avLst/>
          </a:prstGeom>
          <a:noFill/>
        </p:spPr>
        <p:txBody>
          <a:bodyPr wrap="square" rtlCol="0">
            <a:spAutoFit/>
          </a:bodyPr>
          <a:lstStyle/>
          <a:p>
            <a:pPr algn="ctr"/>
            <a:r>
              <a:rPr lang="en-US" b="1" dirty="0">
                <a:solidFill>
                  <a:schemeClr val="bg1"/>
                </a:solidFill>
              </a:rPr>
              <a:t>CLICK FOR VIDEO TOUR OF MAIN AREA FOR GYM</a:t>
            </a:r>
          </a:p>
        </p:txBody>
      </p:sp>
    </p:spTree>
    <p:extLst>
      <p:ext uri="{BB962C8B-B14F-4D97-AF65-F5344CB8AC3E}">
        <p14:creationId xmlns:p14="http://schemas.microsoft.com/office/powerpoint/2010/main" val="9112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3623733" cy="1314443"/>
          </a:xfrm>
        </p:spPr>
        <p:txBody>
          <a:bodyPr vert="horz" lIns="91440" tIns="45720" rIns="91440" bIns="45720" rtlCol="0">
            <a:normAutofit/>
          </a:bodyPr>
          <a:lstStyle/>
          <a:p>
            <a:pPr>
              <a:lnSpc>
                <a:spcPct val="90000"/>
              </a:lnSpc>
            </a:pPr>
            <a:r>
              <a:rPr lang="en-US" sz="2800" kern="1200" dirty="0"/>
              <a:t>52 River Ave.</a:t>
            </a:r>
            <a:br>
              <a:rPr lang="en-US" sz="2800" kern="1200" dirty="0"/>
            </a:br>
            <a:r>
              <a:rPr lang="en-US" sz="2800" b="1" kern="1200" dirty="0"/>
              <a:t>neighborhood &amp; abutters</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3781778" cy="3361163"/>
          </a:xfrm>
        </p:spPr>
        <p:txBody>
          <a:bodyPr vert="horz" lIns="91440" tIns="45720" rIns="91440" bIns="45720" rtlCol="0">
            <a:normAutofit fontScale="70000" lnSpcReduction="20000"/>
          </a:bodyPr>
          <a:lstStyle/>
          <a:p>
            <a:r>
              <a:rPr lang="en-US" dirty="0"/>
              <a:t>Immediately adjacent plats are all Zoned M-MU-75.</a:t>
            </a:r>
          </a:p>
          <a:p>
            <a:r>
              <a:rPr lang="en-US" dirty="0"/>
              <a:t>Broader Valley neighborhood primarily R-3 </a:t>
            </a:r>
          </a:p>
          <a:p>
            <a:r>
              <a:rPr lang="en-US" dirty="0"/>
              <a:t>M-MU neighbors include:</a:t>
            </a:r>
          </a:p>
          <a:p>
            <a:pPr lvl="1"/>
            <a:r>
              <a:rPr lang="en-US" dirty="0"/>
              <a:t>East Coast Screen Printing</a:t>
            </a:r>
          </a:p>
          <a:p>
            <a:pPr lvl="1"/>
            <a:r>
              <a:rPr lang="en-US" dirty="0"/>
              <a:t>Ultra Metal Finishing</a:t>
            </a:r>
          </a:p>
          <a:p>
            <a:pPr lvl="1"/>
            <a:r>
              <a:rPr lang="en-US" dirty="0"/>
              <a:t>A&amp;F Plating</a:t>
            </a:r>
          </a:p>
          <a:p>
            <a:pPr lvl="1"/>
            <a:r>
              <a:rPr lang="en-US" dirty="0"/>
              <a:t>Ugol Woodworking</a:t>
            </a:r>
          </a:p>
          <a:p>
            <a:pPr lvl="1"/>
            <a:r>
              <a:rPr lang="en-US" dirty="0"/>
              <a:t>Providence Brazilian Jui Jitsu</a:t>
            </a:r>
          </a:p>
          <a:p>
            <a:pPr lvl="1"/>
            <a:r>
              <a:rPr lang="en-US" dirty="0"/>
              <a:t>Universal Plating</a:t>
            </a:r>
          </a:p>
          <a:p>
            <a:pPr lvl="1"/>
            <a:r>
              <a:rPr lang="en-US" dirty="0"/>
              <a:t>RI Stamped Concrete Services</a:t>
            </a:r>
          </a:p>
          <a:p>
            <a:pPr lvl="1"/>
            <a:endParaRPr lang="en-US" dirty="0"/>
          </a:p>
          <a:p>
            <a:endParaRPr lang="en-US" dirty="0"/>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12</a:t>
            </a:fld>
            <a:endParaRPr lang="en-US" dirty="0"/>
          </a:p>
        </p:txBody>
      </p:sp>
      <p:pic>
        <p:nvPicPr>
          <p:cNvPr id="7" name="Graphic 6" descr="Badge New with solid fill">
            <a:extLst>
              <a:ext uri="{FF2B5EF4-FFF2-40B4-BE49-F238E27FC236}">
                <a16:creationId xmlns:a16="http://schemas.microsoft.com/office/drawing/2014/main" id="{3853286C-B929-6ABF-6512-08E9FA0CCD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3310" y="2176063"/>
            <a:ext cx="709414" cy="709414"/>
          </a:xfrm>
          <a:prstGeom prst="rect">
            <a:avLst/>
          </a:prstGeom>
        </p:spPr>
      </p:pic>
      <p:pic>
        <p:nvPicPr>
          <p:cNvPr id="6" name="Picture 5" descr="A satellite view of a city&#10;&#10;Description automatically generated">
            <a:extLst>
              <a:ext uri="{FF2B5EF4-FFF2-40B4-BE49-F238E27FC236}">
                <a16:creationId xmlns:a16="http://schemas.microsoft.com/office/drawing/2014/main" id="{66ADA0AA-FD83-73E4-E1ED-32202DC65982}"/>
              </a:ext>
            </a:extLst>
          </p:cNvPr>
          <p:cNvPicPr>
            <a:picLocks noChangeAspect="1"/>
          </p:cNvPicPr>
          <p:nvPr/>
        </p:nvPicPr>
        <p:blipFill>
          <a:blip r:embed="rId4"/>
          <a:stretch>
            <a:fillRect/>
          </a:stretch>
        </p:blipFill>
        <p:spPr>
          <a:xfrm>
            <a:off x="5220182" y="240698"/>
            <a:ext cx="6665955" cy="5837938"/>
          </a:xfrm>
          <a:prstGeom prst="rect">
            <a:avLst/>
          </a:prstGeom>
        </p:spPr>
      </p:pic>
      <p:sp>
        <p:nvSpPr>
          <p:cNvPr id="8" name="TextBox 7">
            <a:extLst>
              <a:ext uri="{FF2B5EF4-FFF2-40B4-BE49-F238E27FC236}">
                <a16:creationId xmlns:a16="http://schemas.microsoft.com/office/drawing/2014/main" id="{AF9DC2F9-5939-2414-E464-5DC1AB9171AC}"/>
              </a:ext>
            </a:extLst>
          </p:cNvPr>
          <p:cNvSpPr txBox="1"/>
          <p:nvPr/>
        </p:nvSpPr>
        <p:spPr>
          <a:xfrm rot="3588758">
            <a:off x="7163087" y="1582444"/>
            <a:ext cx="2372810" cy="369332"/>
          </a:xfrm>
          <a:prstGeom prst="rect">
            <a:avLst/>
          </a:prstGeom>
          <a:noFill/>
        </p:spPr>
        <p:txBody>
          <a:bodyPr wrap="square" rtlCol="0">
            <a:spAutoFit/>
          </a:bodyPr>
          <a:lstStyle/>
          <a:p>
            <a:r>
              <a:rPr lang="en-US" b="1" dirty="0">
                <a:solidFill>
                  <a:schemeClr val="bg1"/>
                </a:solidFill>
              </a:rPr>
              <a:t>RIVER AVE</a:t>
            </a:r>
          </a:p>
        </p:txBody>
      </p:sp>
      <p:sp>
        <p:nvSpPr>
          <p:cNvPr id="9" name="TextBox 8">
            <a:extLst>
              <a:ext uri="{FF2B5EF4-FFF2-40B4-BE49-F238E27FC236}">
                <a16:creationId xmlns:a16="http://schemas.microsoft.com/office/drawing/2014/main" id="{DFB37CDC-9B1C-2369-8209-B3B8FA3EBCDB}"/>
              </a:ext>
            </a:extLst>
          </p:cNvPr>
          <p:cNvSpPr txBox="1"/>
          <p:nvPr/>
        </p:nvSpPr>
        <p:spPr>
          <a:xfrm rot="19460205">
            <a:off x="8869936" y="2501376"/>
            <a:ext cx="2372810" cy="369332"/>
          </a:xfrm>
          <a:prstGeom prst="rect">
            <a:avLst/>
          </a:prstGeom>
          <a:noFill/>
        </p:spPr>
        <p:txBody>
          <a:bodyPr wrap="square" rtlCol="0">
            <a:spAutoFit/>
          </a:bodyPr>
          <a:lstStyle/>
          <a:p>
            <a:r>
              <a:rPr lang="en-US" b="1" dirty="0">
                <a:solidFill>
                  <a:schemeClr val="bg1"/>
                </a:solidFill>
              </a:rPr>
              <a:t>VALLEY ST</a:t>
            </a:r>
          </a:p>
        </p:txBody>
      </p:sp>
      <p:sp>
        <p:nvSpPr>
          <p:cNvPr id="10" name="TextBox 9">
            <a:extLst>
              <a:ext uri="{FF2B5EF4-FFF2-40B4-BE49-F238E27FC236}">
                <a16:creationId xmlns:a16="http://schemas.microsoft.com/office/drawing/2014/main" id="{3895AAB5-54BF-63B7-453D-3D92BCF741F9}"/>
              </a:ext>
            </a:extLst>
          </p:cNvPr>
          <p:cNvSpPr txBox="1"/>
          <p:nvPr/>
        </p:nvSpPr>
        <p:spPr>
          <a:xfrm rot="4311391">
            <a:off x="7962920" y="5723596"/>
            <a:ext cx="2372810" cy="369332"/>
          </a:xfrm>
          <a:prstGeom prst="rect">
            <a:avLst/>
          </a:prstGeom>
          <a:noFill/>
        </p:spPr>
        <p:txBody>
          <a:bodyPr wrap="square" rtlCol="0">
            <a:spAutoFit/>
          </a:bodyPr>
          <a:lstStyle/>
          <a:p>
            <a:r>
              <a:rPr lang="en-US" b="1" dirty="0">
                <a:solidFill>
                  <a:schemeClr val="bg1"/>
                </a:solidFill>
              </a:rPr>
              <a:t>EAGLE ST</a:t>
            </a:r>
          </a:p>
        </p:txBody>
      </p:sp>
      <p:sp>
        <p:nvSpPr>
          <p:cNvPr id="11" name="TextBox 10">
            <a:extLst>
              <a:ext uri="{FF2B5EF4-FFF2-40B4-BE49-F238E27FC236}">
                <a16:creationId xmlns:a16="http://schemas.microsoft.com/office/drawing/2014/main" id="{3157613A-53AA-1677-FBAE-DC0364134688}"/>
              </a:ext>
            </a:extLst>
          </p:cNvPr>
          <p:cNvSpPr txBox="1"/>
          <p:nvPr/>
        </p:nvSpPr>
        <p:spPr>
          <a:xfrm>
            <a:off x="5950562" y="1474978"/>
            <a:ext cx="960699" cy="369332"/>
          </a:xfrm>
          <a:prstGeom prst="rect">
            <a:avLst/>
          </a:prstGeom>
          <a:noFill/>
        </p:spPr>
        <p:txBody>
          <a:bodyPr wrap="square" rtlCol="0">
            <a:spAutoFit/>
          </a:bodyPr>
          <a:lstStyle/>
          <a:p>
            <a:r>
              <a:rPr lang="en-US" dirty="0">
                <a:solidFill>
                  <a:srgbClr val="FFC000"/>
                </a:solidFill>
                <a:highlight>
                  <a:srgbClr val="808000"/>
                </a:highlight>
              </a:rPr>
              <a:t>R3</a:t>
            </a:r>
          </a:p>
        </p:txBody>
      </p:sp>
      <p:sp>
        <p:nvSpPr>
          <p:cNvPr id="12" name="TextBox 11">
            <a:extLst>
              <a:ext uri="{FF2B5EF4-FFF2-40B4-BE49-F238E27FC236}">
                <a16:creationId xmlns:a16="http://schemas.microsoft.com/office/drawing/2014/main" id="{B8ACD7D4-E023-4209-70AF-9DCAD23EE95B}"/>
              </a:ext>
            </a:extLst>
          </p:cNvPr>
          <p:cNvSpPr txBox="1"/>
          <p:nvPr/>
        </p:nvSpPr>
        <p:spPr>
          <a:xfrm>
            <a:off x="8604396" y="3723798"/>
            <a:ext cx="1647396" cy="369332"/>
          </a:xfrm>
          <a:prstGeom prst="rect">
            <a:avLst/>
          </a:prstGeom>
          <a:noFill/>
        </p:spPr>
        <p:txBody>
          <a:bodyPr wrap="square" rtlCol="0">
            <a:spAutoFit/>
          </a:bodyPr>
          <a:lstStyle/>
          <a:p>
            <a:r>
              <a:rPr lang="en-US" dirty="0">
                <a:solidFill>
                  <a:schemeClr val="bg2">
                    <a:lumMod val="50000"/>
                  </a:schemeClr>
                </a:solidFill>
                <a:highlight>
                  <a:srgbClr val="C0C0C0"/>
                </a:highlight>
              </a:rPr>
              <a:t>M-MU-75</a:t>
            </a:r>
          </a:p>
        </p:txBody>
      </p:sp>
      <p:sp>
        <p:nvSpPr>
          <p:cNvPr id="13" name="TextBox 12">
            <a:extLst>
              <a:ext uri="{FF2B5EF4-FFF2-40B4-BE49-F238E27FC236}">
                <a16:creationId xmlns:a16="http://schemas.microsoft.com/office/drawing/2014/main" id="{09DF4E7A-DF4F-8692-F161-DFAE1DB920E5}"/>
              </a:ext>
            </a:extLst>
          </p:cNvPr>
          <p:cNvSpPr txBox="1"/>
          <p:nvPr/>
        </p:nvSpPr>
        <p:spPr>
          <a:xfrm>
            <a:off x="7402847" y="2599388"/>
            <a:ext cx="1647396" cy="369332"/>
          </a:xfrm>
          <a:prstGeom prst="rect">
            <a:avLst/>
          </a:prstGeom>
          <a:noFill/>
        </p:spPr>
        <p:txBody>
          <a:bodyPr wrap="square" rtlCol="0">
            <a:spAutoFit/>
          </a:bodyPr>
          <a:lstStyle/>
          <a:p>
            <a:r>
              <a:rPr lang="en-US" dirty="0">
                <a:solidFill>
                  <a:schemeClr val="bg2">
                    <a:lumMod val="90000"/>
                  </a:schemeClr>
                </a:solidFill>
                <a:highlight>
                  <a:srgbClr val="800080"/>
                </a:highlight>
              </a:rPr>
              <a:t>M-1</a:t>
            </a:r>
          </a:p>
        </p:txBody>
      </p:sp>
      <p:sp>
        <p:nvSpPr>
          <p:cNvPr id="14" name="TextBox 13">
            <a:extLst>
              <a:ext uri="{FF2B5EF4-FFF2-40B4-BE49-F238E27FC236}">
                <a16:creationId xmlns:a16="http://schemas.microsoft.com/office/drawing/2014/main" id="{44D8F1DE-AEBA-E74D-BB11-313EF8B3D8F2}"/>
              </a:ext>
            </a:extLst>
          </p:cNvPr>
          <p:cNvSpPr txBox="1"/>
          <p:nvPr/>
        </p:nvSpPr>
        <p:spPr>
          <a:xfrm>
            <a:off x="11127909" y="5131386"/>
            <a:ext cx="1647396" cy="369332"/>
          </a:xfrm>
          <a:prstGeom prst="rect">
            <a:avLst/>
          </a:prstGeom>
          <a:noFill/>
        </p:spPr>
        <p:txBody>
          <a:bodyPr wrap="square" rtlCol="0">
            <a:spAutoFit/>
          </a:bodyPr>
          <a:lstStyle/>
          <a:p>
            <a:r>
              <a:rPr lang="en-US" dirty="0">
                <a:solidFill>
                  <a:schemeClr val="bg2">
                    <a:lumMod val="90000"/>
                  </a:schemeClr>
                </a:solidFill>
                <a:highlight>
                  <a:srgbClr val="800080"/>
                </a:highlight>
              </a:rPr>
              <a:t>M-1</a:t>
            </a:r>
          </a:p>
        </p:txBody>
      </p:sp>
      <p:sp>
        <p:nvSpPr>
          <p:cNvPr id="15" name="TextBox 14">
            <a:extLst>
              <a:ext uri="{FF2B5EF4-FFF2-40B4-BE49-F238E27FC236}">
                <a16:creationId xmlns:a16="http://schemas.microsoft.com/office/drawing/2014/main" id="{9B41CAA3-20E4-B3B3-DE12-113D58BA4923}"/>
              </a:ext>
            </a:extLst>
          </p:cNvPr>
          <p:cNvSpPr txBox="1"/>
          <p:nvPr/>
        </p:nvSpPr>
        <p:spPr>
          <a:xfrm>
            <a:off x="7414422" y="1086107"/>
            <a:ext cx="960699" cy="369332"/>
          </a:xfrm>
          <a:prstGeom prst="rect">
            <a:avLst/>
          </a:prstGeom>
          <a:noFill/>
        </p:spPr>
        <p:txBody>
          <a:bodyPr wrap="square" rtlCol="0">
            <a:spAutoFit/>
          </a:bodyPr>
          <a:lstStyle/>
          <a:p>
            <a:r>
              <a:rPr lang="en-US" dirty="0">
                <a:solidFill>
                  <a:schemeClr val="accent6">
                    <a:lumMod val="20000"/>
                    <a:lumOff val="80000"/>
                  </a:schemeClr>
                </a:solidFill>
              </a:rPr>
              <a:t>OS</a:t>
            </a:r>
          </a:p>
        </p:txBody>
      </p:sp>
      <mc:AlternateContent xmlns:mc="http://schemas.openxmlformats.org/markup-compatibility/2006" xmlns:p14="http://schemas.microsoft.com/office/powerpoint/2010/main">
        <mc:Choice Requires="p14">
          <p:contentPart p14:bwMode="auto" r:id="rId5">
            <p14:nvContentPartPr>
              <p14:cNvPr id="22" name="Ink 21">
                <a:extLst>
                  <a:ext uri="{FF2B5EF4-FFF2-40B4-BE49-F238E27FC236}">
                    <a16:creationId xmlns:a16="http://schemas.microsoft.com/office/drawing/2014/main" id="{27E2D08A-11B5-F22A-C805-BB4FD9BA6B70}"/>
                  </a:ext>
                </a:extLst>
              </p14:cNvPr>
              <p14:cNvContentPartPr/>
              <p14:nvPr/>
            </p14:nvContentPartPr>
            <p14:xfrm>
              <a:off x="7797345" y="1836155"/>
              <a:ext cx="708840" cy="431280"/>
            </p14:xfrm>
          </p:contentPart>
        </mc:Choice>
        <mc:Fallback xmlns="">
          <p:pic>
            <p:nvPicPr>
              <p:cNvPr id="22" name="Ink 21">
                <a:extLst>
                  <a:ext uri="{FF2B5EF4-FFF2-40B4-BE49-F238E27FC236}">
                    <a16:creationId xmlns:a16="http://schemas.microsoft.com/office/drawing/2014/main" id="{27E2D08A-11B5-F22A-C805-BB4FD9BA6B70}"/>
                  </a:ext>
                </a:extLst>
              </p:cNvPr>
              <p:cNvPicPr/>
              <p:nvPr/>
            </p:nvPicPr>
            <p:blipFill>
              <a:blip r:embed="rId6"/>
              <a:stretch>
                <a:fillRect/>
              </a:stretch>
            </p:blipFill>
            <p:spPr>
              <a:xfrm>
                <a:off x="7788345" y="1827515"/>
                <a:ext cx="726480" cy="448920"/>
              </a:xfrm>
              <a:prstGeom prst="rect">
                <a:avLst/>
              </a:prstGeom>
            </p:spPr>
          </p:pic>
        </mc:Fallback>
      </mc:AlternateContent>
    </p:spTree>
    <p:extLst>
      <p:ext uri="{BB962C8B-B14F-4D97-AF65-F5344CB8AC3E}">
        <p14:creationId xmlns:p14="http://schemas.microsoft.com/office/powerpoint/2010/main" val="2295581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proposed new structure</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13</a:t>
            </a:fld>
            <a:endParaRPr lang="en-US" dirty="0"/>
          </a:p>
        </p:txBody>
      </p:sp>
      <p:sp>
        <p:nvSpPr>
          <p:cNvPr id="9" name="TextBox 8">
            <a:extLst>
              <a:ext uri="{FF2B5EF4-FFF2-40B4-BE49-F238E27FC236}">
                <a16:creationId xmlns:a16="http://schemas.microsoft.com/office/drawing/2014/main" id="{F68FE25E-33C6-FB5E-3876-40B59AA968B6}"/>
              </a:ext>
            </a:extLst>
          </p:cNvPr>
          <p:cNvSpPr txBox="1"/>
          <p:nvPr/>
        </p:nvSpPr>
        <p:spPr>
          <a:xfrm>
            <a:off x="1115733" y="3320867"/>
            <a:ext cx="3677321" cy="1200329"/>
          </a:xfrm>
          <a:prstGeom prst="rect">
            <a:avLst/>
          </a:prstGeom>
          <a:noFill/>
        </p:spPr>
        <p:txBody>
          <a:bodyPr wrap="square" rtlCol="0">
            <a:spAutoFit/>
          </a:bodyPr>
          <a:lstStyle/>
          <a:p>
            <a:pPr algn="r"/>
            <a:r>
              <a:rPr lang="en-US" i="1" dirty="0"/>
              <a:t>Mock-up of stabilized and cosmetically improved exterior, removing duplicate front entrance, and showing hypothetical new sign</a:t>
            </a:r>
          </a:p>
        </p:txBody>
      </p:sp>
      <p:pic>
        <p:nvPicPr>
          <p:cNvPr id="6" name="Picture 5" descr="A building with a sign in front of it&#10;&#10;Description automatically generated">
            <a:extLst>
              <a:ext uri="{FF2B5EF4-FFF2-40B4-BE49-F238E27FC236}">
                <a16:creationId xmlns:a16="http://schemas.microsoft.com/office/drawing/2014/main" id="{356FF3E9-9CDA-8D40-ED6D-BD5760EF9B1E}"/>
              </a:ext>
            </a:extLst>
          </p:cNvPr>
          <p:cNvPicPr>
            <a:picLocks noChangeAspect="1"/>
          </p:cNvPicPr>
          <p:nvPr/>
        </p:nvPicPr>
        <p:blipFill>
          <a:blip r:embed="rId2"/>
          <a:stretch>
            <a:fillRect/>
          </a:stretch>
        </p:blipFill>
        <p:spPr>
          <a:xfrm>
            <a:off x="4994387" y="1176178"/>
            <a:ext cx="7151997" cy="4505644"/>
          </a:xfrm>
          <a:prstGeom prst="rect">
            <a:avLst/>
          </a:prstGeom>
        </p:spPr>
      </p:pic>
    </p:spTree>
    <p:extLst>
      <p:ext uri="{BB962C8B-B14F-4D97-AF65-F5344CB8AC3E}">
        <p14:creationId xmlns:p14="http://schemas.microsoft.com/office/powerpoint/2010/main" val="3548633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proposed new structure</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399" y="2840615"/>
            <a:ext cx="4079988" cy="3361163"/>
          </a:xfrm>
        </p:spPr>
        <p:txBody>
          <a:bodyPr vert="horz" lIns="91440" tIns="45720" rIns="91440" bIns="45720" rtlCol="0">
            <a:normAutofit/>
          </a:bodyPr>
          <a:lstStyle/>
          <a:p>
            <a:pPr marL="0" indent="0">
              <a:buNone/>
            </a:pPr>
            <a:r>
              <a:rPr lang="en-US" b="1" dirty="0"/>
              <a:t>Gut renovate the first floor</a:t>
            </a:r>
          </a:p>
          <a:p>
            <a:r>
              <a:rPr lang="en-US" sz="1600" dirty="0"/>
              <a:t>Unit 1: 3371 SF, 2 Bathroom</a:t>
            </a:r>
          </a:p>
          <a:p>
            <a:pPr marL="0" indent="0">
              <a:buNone/>
            </a:pPr>
            <a:r>
              <a:rPr lang="en-US" sz="1600" dirty="0"/>
              <a:t>	Tenant: Shelito’s Way Gym</a:t>
            </a:r>
          </a:p>
          <a:p>
            <a:r>
              <a:rPr lang="en-US" sz="1600" dirty="0"/>
              <a:t>Unit 2: 1254 SF, 1 Bathroom</a:t>
            </a:r>
          </a:p>
          <a:p>
            <a:pPr marL="0" indent="0">
              <a:buNone/>
            </a:pPr>
            <a:r>
              <a:rPr lang="en-US" sz="1600" dirty="0"/>
              <a:t>	Tenant: TBD </a:t>
            </a:r>
          </a:p>
          <a:p>
            <a:r>
              <a:rPr lang="en-US" sz="1600" dirty="0"/>
              <a:t>Unit 3: 1173 SF, 1 Bathroom</a:t>
            </a:r>
          </a:p>
          <a:p>
            <a:pPr marL="0" indent="0">
              <a:buNone/>
            </a:pPr>
            <a:r>
              <a:rPr lang="en-US" sz="1600" dirty="0"/>
              <a:t>	Tenant: TBD</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14</a:t>
            </a:fld>
            <a:endParaRPr lang="en-US" dirty="0"/>
          </a:p>
        </p:txBody>
      </p:sp>
      <p:pic>
        <p:nvPicPr>
          <p:cNvPr id="7" name="Picture 6" descr="A blueprint of a building&#10;&#10;Description automatically generated">
            <a:extLst>
              <a:ext uri="{FF2B5EF4-FFF2-40B4-BE49-F238E27FC236}">
                <a16:creationId xmlns:a16="http://schemas.microsoft.com/office/drawing/2014/main" id="{6E9B94E2-2AD5-B0A0-106C-F8B570FB97A4}"/>
              </a:ext>
            </a:extLst>
          </p:cNvPr>
          <p:cNvPicPr>
            <a:picLocks noChangeAspect="1"/>
          </p:cNvPicPr>
          <p:nvPr/>
        </p:nvPicPr>
        <p:blipFill>
          <a:blip r:embed="rId2"/>
          <a:stretch>
            <a:fillRect/>
          </a:stretch>
        </p:blipFill>
        <p:spPr>
          <a:xfrm>
            <a:off x="4994387" y="1204562"/>
            <a:ext cx="7067880" cy="4448875"/>
          </a:xfrm>
          <a:prstGeom prst="rect">
            <a:avLst/>
          </a:prstGeom>
        </p:spPr>
      </p:pic>
    </p:spTree>
    <p:extLst>
      <p:ext uri="{BB962C8B-B14F-4D97-AF65-F5344CB8AC3E}">
        <p14:creationId xmlns:p14="http://schemas.microsoft.com/office/powerpoint/2010/main" val="8737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proposed new structure</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15</a:t>
            </a:fld>
            <a:endParaRPr lang="en-US" dirty="0"/>
          </a:p>
        </p:txBody>
      </p:sp>
      <p:sp>
        <p:nvSpPr>
          <p:cNvPr id="9" name="Subtitle 2">
            <a:extLst>
              <a:ext uri="{FF2B5EF4-FFF2-40B4-BE49-F238E27FC236}">
                <a16:creationId xmlns:a16="http://schemas.microsoft.com/office/drawing/2014/main" id="{28167E07-9016-DBBC-97CC-190D44935D08}"/>
              </a:ext>
            </a:extLst>
          </p:cNvPr>
          <p:cNvSpPr>
            <a:spLocks noGrp="1"/>
          </p:cNvSpPr>
          <p:nvPr>
            <p:ph idx="1"/>
          </p:nvPr>
        </p:nvSpPr>
        <p:spPr>
          <a:xfrm>
            <a:off x="914399" y="2840615"/>
            <a:ext cx="4079988" cy="3361163"/>
          </a:xfrm>
        </p:spPr>
        <p:txBody>
          <a:bodyPr vert="horz" lIns="91440" tIns="45720" rIns="91440" bIns="45720" rtlCol="0">
            <a:normAutofit/>
          </a:bodyPr>
          <a:lstStyle/>
          <a:p>
            <a:pPr marL="0" indent="0">
              <a:buNone/>
            </a:pPr>
            <a:r>
              <a:rPr lang="en-US" b="1" dirty="0"/>
              <a:t>Gut renovate the first floor</a:t>
            </a:r>
          </a:p>
          <a:p>
            <a:r>
              <a:rPr lang="en-US" sz="1600" dirty="0"/>
              <a:t>Unit 1: 3371 SF, 2 Bathroom</a:t>
            </a:r>
          </a:p>
          <a:p>
            <a:pPr marL="0" indent="0">
              <a:buNone/>
            </a:pPr>
            <a:r>
              <a:rPr lang="en-US" sz="1600" dirty="0"/>
              <a:t>	Tenant: Shelito’s Way Gym</a:t>
            </a:r>
          </a:p>
          <a:p>
            <a:r>
              <a:rPr lang="en-US" sz="1600" dirty="0"/>
              <a:t>Unit 2: 1254 SF, 1 Bathroom</a:t>
            </a:r>
          </a:p>
          <a:p>
            <a:pPr marL="0" indent="0">
              <a:buNone/>
            </a:pPr>
            <a:r>
              <a:rPr lang="en-US" sz="1600" dirty="0"/>
              <a:t>	Tenant: TBD </a:t>
            </a:r>
          </a:p>
          <a:p>
            <a:r>
              <a:rPr lang="en-US" sz="1600" dirty="0"/>
              <a:t>Unit 3: 1173 SF, 1 Bathroom</a:t>
            </a:r>
          </a:p>
          <a:p>
            <a:pPr marL="0" indent="0">
              <a:buNone/>
            </a:pPr>
            <a:r>
              <a:rPr lang="en-US" sz="1600" dirty="0"/>
              <a:t>	Tenant: TBD</a:t>
            </a:r>
          </a:p>
        </p:txBody>
      </p:sp>
      <p:pic>
        <p:nvPicPr>
          <p:cNvPr id="6" name="Picture 5" descr="A diagram of a house&#10;&#10;Description automatically generated">
            <a:extLst>
              <a:ext uri="{FF2B5EF4-FFF2-40B4-BE49-F238E27FC236}">
                <a16:creationId xmlns:a16="http://schemas.microsoft.com/office/drawing/2014/main" id="{B7659BB9-A83F-8C83-3688-B33FE352A847}"/>
              </a:ext>
            </a:extLst>
          </p:cNvPr>
          <p:cNvPicPr>
            <a:picLocks noChangeAspect="1"/>
          </p:cNvPicPr>
          <p:nvPr/>
        </p:nvPicPr>
        <p:blipFill>
          <a:blip r:embed="rId2"/>
          <a:stretch>
            <a:fillRect/>
          </a:stretch>
        </p:blipFill>
        <p:spPr>
          <a:xfrm>
            <a:off x="5088762" y="136525"/>
            <a:ext cx="6667500" cy="6261100"/>
          </a:xfrm>
          <a:prstGeom prst="rect">
            <a:avLst/>
          </a:prstGeom>
        </p:spPr>
      </p:pic>
    </p:spTree>
    <p:extLst>
      <p:ext uri="{BB962C8B-B14F-4D97-AF65-F5344CB8AC3E}">
        <p14:creationId xmlns:p14="http://schemas.microsoft.com/office/powerpoint/2010/main" val="421993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proposed new structure</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16</a:t>
            </a:fld>
            <a:endParaRPr lang="en-US" dirty="0"/>
          </a:p>
        </p:txBody>
      </p:sp>
      <p:sp>
        <p:nvSpPr>
          <p:cNvPr id="8" name="TextBox 7">
            <a:extLst>
              <a:ext uri="{FF2B5EF4-FFF2-40B4-BE49-F238E27FC236}">
                <a16:creationId xmlns:a16="http://schemas.microsoft.com/office/drawing/2014/main" id="{4BB49103-FFAD-48C7-6D61-78284BE753D2}"/>
              </a:ext>
            </a:extLst>
          </p:cNvPr>
          <p:cNvSpPr txBox="1"/>
          <p:nvPr/>
        </p:nvSpPr>
        <p:spPr>
          <a:xfrm>
            <a:off x="1456268" y="3429000"/>
            <a:ext cx="3251200" cy="646331"/>
          </a:xfrm>
          <a:prstGeom prst="rect">
            <a:avLst/>
          </a:prstGeom>
          <a:noFill/>
        </p:spPr>
        <p:txBody>
          <a:bodyPr wrap="square" rtlCol="0">
            <a:spAutoFit/>
          </a:bodyPr>
          <a:lstStyle/>
          <a:p>
            <a:pPr algn="r"/>
            <a:r>
              <a:rPr lang="en-US" i="1" dirty="0"/>
              <a:t>Mock-up of boxing ring in renovated and opened space.</a:t>
            </a:r>
          </a:p>
        </p:txBody>
      </p:sp>
      <p:pic>
        <p:nvPicPr>
          <p:cNvPr id="4" name="Picture 3" descr="A boxing ring with two men in the ring&#10;&#10;Description automatically generated">
            <a:extLst>
              <a:ext uri="{FF2B5EF4-FFF2-40B4-BE49-F238E27FC236}">
                <a16:creationId xmlns:a16="http://schemas.microsoft.com/office/drawing/2014/main" id="{746D068C-86CC-9AE8-AA7E-F73E9702FD3E}"/>
              </a:ext>
            </a:extLst>
          </p:cNvPr>
          <p:cNvPicPr>
            <a:picLocks noChangeAspect="1"/>
          </p:cNvPicPr>
          <p:nvPr/>
        </p:nvPicPr>
        <p:blipFill>
          <a:blip r:embed="rId2"/>
          <a:stretch>
            <a:fillRect/>
          </a:stretch>
        </p:blipFill>
        <p:spPr>
          <a:xfrm>
            <a:off x="4994387" y="1160942"/>
            <a:ext cx="7197613" cy="4536116"/>
          </a:xfrm>
          <a:prstGeom prst="rect">
            <a:avLst/>
          </a:prstGeom>
        </p:spPr>
      </p:pic>
    </p:spTree>
    <p:extLst>
      <p:ext uri="{BB962C8B-B14F-4D97-AF65-F5344CB8AC3E}">
        <p14:creationId xmlns:p14="http://schemas.microsoft.com/office/powerpoint/2010/main" val="83455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planned investment</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4079988" cy="3361163"/>
          </a:xfrm>
        </p:spPr>
        <p:txBody>
          <a:bodyPr vert="horz" lIns="91440" tIns="45720" rIns="91440" bIns="45720" rtlCol="0">
            <a:normAutofit fontScale="70000" lnSpcReduction="20000"/>
          </a:bodyPr>
          <a:lstStyle/>
          <a:p>
            <a:pPr marL="0" indent="0">
              <a:buNone/>
            </a:pPr>
            <a:r>
              <a:rPr lang="en-US" b="0" i="0" dirty="0">
                <a:solidFill>
                  <a:srgbClr val="222222"/>
                </a:solidFill>
                <a:effectLst/>
                <a:latin typeface="Arial" panose="020B0604020202020204" pitchFamily="34" charset="0"/>
              </a:rPr>
              <a:t>ARCHITECTS	$25,000.00</a:t>
            </a:r>
            <a:br>
              <a:rPr lang="en-US" dirty="0"/>
            </a:br>
            <a:r>
              <a:rPr lang="en-US" b="0" i="0" dirty="0">
                <a:solidFill>
                  <a:srgbClr val="222222"/>
                </a:solidFill>
                <a:effectLst/>
                <a:latin typeface="Arial" panose="020B0604020202020204" pitchFamily="34" charset="0"/>
              </a:rPr>
              <a:t>ROOF		$25,000.00</a:t>
            </a:r>
            <a:br>
              <a:rPr lang="en-US" dirty="0"/>
            </a:br>
            <a:r>
              <a:rPr lang="en-US" b="0" i="0" dirty="0">
                <a:solidFill>
                  <a:srgbClr val="222222"/>
                </a:solidFill>
                <a:effectLst/>
                <a:latin typeface="Arial" panose="020B0604020202020204" pitchFamily="34" charset="0"/>
              </a:rPr>
              <a:t>ELECTRICAL	$27,500.00</a:t>
            </a:r>
            <a:br>
              <a:rPr lang="en-US" dirty="0"/>
            </a:br>
            <a:r>
              <a:rPr lang="en-US" b="0" i="0" dirty="0">
                <a:solidFill>
                  <a:srgbClr val="222222"/>
                </a:solidFill>
                <a:effectLst/>
                <a:latin typeface="Arial" panose="020B0604020202020204" pitchFamily="34" charset="0"/>
              </a:rPr>
              <a:t>DEMO</a:t>
            </a:r>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$20,000.00</a:t>
            </a:r>
            <a:br>
              <a:rPr lang="en-US" dirty="0"/>
            </a:br>
            <a:r>
              <a:rPr lang="en-US" b="0" i="0" dirty="0">
                <a:solidFill>
                  <a:srgbClr val="222222"/>
                </a:solidFill>
                <a:effectLst/>
                <a:latin typeface="Arial" panose="020B0604020202020204" pitchFamily="34" charset="0"/>
              </a:rPr>
              <a:t>PAINT		$20,000.00</a:t>
            </a:r>
            <a:br>
              <a:rPr lang="en-US" dirty="0"/>
            </a:br>
            <a:r>
              <a:rPr lang="en-US" b="0" i="0" dirty="0">
                <a:solidFill>
                  <a:srgbClr val="222222"/>
                </a:solidFill>
                <a:effectLst/>
                <a:latin typeface="Arial" panose="020B0604020202020204" pitchFamily="34" charset="0"/>
              </a:rPr>
              <a:t>PLUMBING	$30,000.00</a:t>
            </a:r>
            <a:br>
              <a:rPr lang="en-US" dirty="0"/>
            </a:br>
            <a:r>
              <a:rPr lang="en-US" b="0" i="0" dirty="0">
                <a:solidFill>
                  <a:srgbClr val="222222"/>
                </a:solidFill>
                <a:effectLst/>
                <a:latin typeface="Arial" panose="020B0604020202020204" pitchFamily="34" charset="0"/>
              </a:rPr>
              <a:t>SURVEY		$5,000.00</a:t>
            </a:r>
            <a:br>
              <a:rPr lang="en-US" dirty="0"/>
            </a:br>
            <a:r>
              <a:rPr lang="en-US" b="0" i="0" dirty="0">
                <a:solidFill>
                  <a:srgbClr val="222222"/>
                </a:solidFill>
                <a:effectLst/>
                <a:latin typeface="Arial" panose="020B0604020202020204" pitchFamily="34" charset="0"/>
              </a:rPr>
              <a:t>MASONRY		$20,000.00</a:t>
            </a:r>
            <a:br>
              <a:rPr lang="en-US" dirty="0"/>
            </a:br>
            <a:r>
              <a:rPr lang="en-US" b="0" i="0" dirty="0">
                <a:solidFill>
                  <a:srgbClr val="222222"/>
                </a:solidFill>
                <a:effectLst/>
                <a:latin typeface="Arial" panose="020B0604020202020204" pitchFamily="34" charset="0"/>
              </a:rPr>
              <a:t>CARPENTRY	$40,000.00</a:t>
            </a:r>
            <a:br>
              <a:rPr lang="en-US" dirty="0"/>
            </a:br>
            <a:r>
              <a:rPr lang="en-US" b="0" i="0" dirty="0">
                <a:solidFill>
                  <a:srgbClr val="222222"/>
                </a:solidFill>
                <a:effectLst/>
                <a:latin typeface="Arial" panose="020B0604020202020204" pitchFamily="34" charset="0"/>
              </a:rPr>
              <a:t>CONTINGENCY	$31,875.00</a:t>
            </a:r>
            <a:br>
              <a:rPr lang="en-US" dirty="0"/>
            </a:br>
            <a:r>
              <a:rPr lang="en-US" dirty="0"/>
              <a:t>_________________________________</a:t>
            </a:r>
          </a:p>
          <a:p>
            <a:pPr marL="0" indent="0">
              <a:buNone/>
            </a:pPr>
            <a:r>
              <a:rPr lang="en-US" sz="2600" b="1" i="0" dirty="0">
                <a:solidFill>
                  <a:srgbClr val="222222"/>
                </a:solidFill>
                <a:effectLst/>
                <a:latin typeface="Arial" panose="020B0604020202020204" pitchFamily="34" charset="0"/>
              </a:rPr>
              <a:t>INVESTMENT ESTIMATE	$244,375.00</a:t>
            </a:r>
            <a:endParaRPr lang="en-US" sz="2600" b="1" dirty="0"/>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17</a:t>
            </a:fld>
            <a:endParaRPr lang="en-US" dirty="0"/>
          </a:p>
        </p:txBody>
      </p:sp>
      <p:pic>
        <p:nvPicPr>
          <p:cNvPr id="5" name="Picture 4">
            <a:extLst>
              <a:ext uri="{FF2B5EF4-FFF2-40B4-BE49-F238E27FC236}">
                <a16:creationId xmlns:a16="http://schemas.microsoft.com/office/drawing/2014/main" id="{FEF17AA7-8AFC-BF7D-B0D0-B75B7BA270E8}"/>
              </a:ext>
            </a:extLst>
          </p:cNvPr>
          <p:cNvPicPr>
            <a:picLocks noChangeAspect="1"/>
          </p:cNvPicPr>
          <p:nvPr/>
        </p:nvPicPr>
        <p:blipFill>
          <a:blip r:embed="rId2"/>
          <a:stretch>
            <a:fillRect/>
          </a:stretch>
        </p:blipFill>
        <p:spPr>
          <a:xfrm>
            <a:off x="5088762" y="136525"/>
            <a:ext cx="6667500" cy="6261100"/>
          </a:xfrm>
          <a:prstGeom prst="rect">
            <a:avLst/>
          </a:prstGeom>
        </p:spPr>
      </p:pic>
    </p:spTree>
    <p:extLst>
      <p:ext uri="{BB962C8B-B14F-4D97-AF65-F5344CB8AC3E}">
        <p14:creationId xmlns:p14="http://schemas.microsoft.com/office/powerpoint/2010/main" val="3286899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6434667" cy="1314443"/>
          </a:xfrm>
        </p:spPr>
        <p:txBody>
          <a:bodyPr vert="horz" lIns="91440" tIns="45720" rIns="91440" bIns="45720" rtlCol="0">
            <a:normAutofit/>
          </a:bodyPr>
          <a:lstStyle/>
          <a:p>
            <a:pPr>
              <a:lnSpc>
                <a:spcPct val="90000"/>
              </a:lnSpc>
            </a:pPr>
            <a:r>
              <a:rPr lang="en-US" sz="2800" kern="1200" dirty="0"/>
              <a:t>52 River Ave.</a:t>
            </a:r>
            <a:br>
              <a:rPr lang="en-US" sz="2800" kern="1200" dirty="0"/>
            </a:br>
            <a:r>
              <a:rPr lang="en-US" sz="2800" b="1" kern="1200" dirty="0"/>
              <a:t>possible tenant uses &amp; zoning pathways </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18</a:t>
            </a:fld>
            <a:endParaRPr lang="en-US" dirty="0"/>
          </a:p>
        </p:txBody>
      </p:sp>
      <p:graphicFrame>
        <p:nvGraphicFramePr>
          <p:cNvPr id="9" name="Table 9">
            <a:extLst>
              <a:ext uri="{FF2B5EF4-FFF2-40B4-BE49-F238E27FC236}">
                <a16:creationId xmlns:a16="http://schemas.microsoft.com/office/drawing/2014/main" id="{EA369FD2-FFD0-42C3-3134-610230132485}"/>
              </a:ext>
            </a:extLst>
          </p:cNvPr>
          <p:cNvGraphicFramePr>
            <a:graphicFrameLocks noGrp="1"/>
          </p:cNvGraphicFramePr>
          <p:nvPr>
            <p:extLst>
              <p:ext uri="{D42A27DB-BD31-4B8C-83A1-F6EECF244321}">
                <p14:modId xmlns:p14="http://schemas.microsoft.com/office/powerpoint/2010/main" val="873713293"/>
              </p:ext>
            </p:extLst>
          </p:nvPr>
        </p:nvGraphicFramePr>
        <p:xfrm>
          <a:off x="1003610" y="2509885"/>
          <a:ext cx="10527399" cy="2986624"/>
        </p:xfrm>
        <a:graphic>
          <a:graphicData uri="http://schemas.openxmlformats.org/drawingml/2006/table">
            <a:tbl>
              <a:tblPr firstRow="1" bandRow="1">
                <a:tableStyleId>{5C22544A-7EE6-4342-B048-85BDC9FD1C3A}</a:tableStyleId>
              </a:tblPr>
              <a:tblGrid>
                <a:gridCol w="1929161">
                  <a:extLst>
                    <a:ext uri="{9D8B030D-6E8A-4147-A177-3AD203B41FA5}">
                      <a16:colId xmlns:a16="http://schemas.microsoft.com/office/drawing/2014/main" val="1397516128"/>
                    </a:ext>
                  </a:extLst>
                </a:gridCol>
                <a:gridCol w="2966224">
                  <a:extLst>
                    <a:ext uri="{9D8B030D-6E8A-4147-A177-3AD203B41FA5}">
                      <a16:colId xmlns:a16="http://schemas.microsoft.com/office/drawing/2014/main" val="247657885"/>
                    </a:ext>
                  </a:extLst>
                </a:gridCol>
                <a:gridCol w="3378820">
                  <a:extLst>
                    <a:ext uri="{9D8B030D-6E8A-4147-A177-3AD203B41FA5}">
                      <a16:colId xmlns:a16="http://schemas.microsoft.com/office/drawing/2014/main" val="1518123958"/>
                    </a:ext>
                  </a:extLst>
                </a:gridCol>
                <a:gridCol w="2253194">
                  <a:extLst>
                    <a:ext uri="{9D8B030D-6E8A-4147-A177-3AD203B41FA5}">
                      <a16:colId xmlns:a16="http://schemas.microsoft.com/office/drawing/2014/main" val="4201211663"/>
                    </a:ext>
                  </a:extLst>
                </a:gridCol>
              </a:tblGrid>
              <a:tr h="548224">
                <a:tc>
                  <a:txBody>
                    <a:bodyPr/>
                    <a:lstStyle/>
                    <a:p>
                      <a:pPr algn="ctr"/>
                      <a:r>
                        <a:rPr lang="en-US" dirty="0"/>
                        <a:t>TENANT</a:t>
                      </a:r>
                    </a:p>
                  </a:txBody>
                  <a:tcPr anchor="ctr"/>
                </a:tc>
                <a:tc>
                  <a:txBody>
                    <a:bodyPr/>
                    <a:lstStyle/>
                    <a:p>
                      <a:pPr algn="ctr"/>
                      <a:r>
                        <a:rPr lang="en-US" dirty="0"/>
                        <a:t>Keep M-1 Zoning</a:t>
                      </a:r>
                    </a:p>
                  </a:txBody>
                  <a:tcPr anchor="ctr"/>
                </a:tc>
                <a:tc>
                  <a:txBody>
                    <a:bodyPr/>
                    <a:lstStyle/>
                    <a:p>
                      <a:pPr algn="ctr"/>
                      <a:r>
                        <a:rPr lang="en-US" dirty="0"/>
                        <a:t>Re-zone M-MU</a:t>
                      </a:r>
                    </a:p>
                  </a:txBody>
                  <a:tcPr anchor="ctr"/>
                </a:tc>
                <a:tc>
                  <a:txBody>
                    <a:bodyPr/>
                    <a:lstStyle/>
                    <a:p>
                      <a:pPr algn="ctr"/>
                      <a:r>
                        <a:rPr lang="en-US" dirty="0"/>
                        <a:t>Re-zone C1</a:t>
                      </a:r>
                    </a:p>
                  </a:txBody>
                  <a:tcPr anchor="ctr"/>
                </a:tc>
                <a:extLst>
                  <a:ext uri="{0D108BD9-81ED-4DB2-BD59-A6C34878D82A}">
                    <a16:rowId xmlns:a16="http://schemas.microsoft.com/office/drawing/2014/main" val="3514647377"/>
                  </a:ext>
                </a:extLst>
              </a:tr>
              <a:tr h="636252">
                <a:tc>
                  <a:txBody>
                    <a:bodyPr/>
                    <a:lstStyle/>
                    <a:p>
                      <a:pPr algn="ctr"/>
                      <a:r>
                        <a:rPr lang="en-US" dirty="0"/>
                        <a:t>Shelito’s Way Gym</a:t>
                      </a:r>
                    </a:p>
                  </a:txBody>
                  <a:tcPr anchor="ctr"/>
                </a:tc>
                <a:tc>
                  <a:txBody>
                    <a:bodyPr/>
                    <a:lstStyle/>
                    <a:p>
                      <a:pPr algn="ctr"/>
                      <a:endParaRPr lang="en-US" sz="1400"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262770480"/>
                  </a:ext>
                </a:extLst>
              </a:tr>
              <a:tr h="780522">
                <a:tc>
                  <a:txBody>
                    <a:bodyPr/>
                    <a:lstStyle/>
                    <a:p>
                      <a:pPr algn="ctr"/>
                      <a:r>
                        <a:rPr lang="en-US" dirty="0"/>
                        <a:t>TBD Tenant #2</a:t>
                      </a:r>
                    </a:p>
                  </a:txBody>
                  <a:tcPr anchor="ctr"/>
                </a:tc>
                <a:tc rowSpan="2">
                  <a:txBody>
                    <a:bodyPr/>
                    <a:lstStyle/>
                    <a:p>
                      <a:pPr algn="l"/>
                      <a:r>
                        <a:rPr lang="en-US" sz="800" dirty="0"/>
                        <a:t>Adult store, Bar, Broadcasting facility, Compassion Center, Contractor Storage, Vocational School, Financial Institution, Government Office, Greenhouse/Nursery – Retail. Healthcare Institution, Heavy Retail/Rental/Service, </a:t>
                      </a:r>
                      <a:r>
                        <a:rPr lang="en-US" sz="800" b="1" dirty="0"/>
                        <a:t>Industrial (Artisan, General, Light), Industrial Design</a:t>
                      </a:r>
                      <a:r>
                        <a:rPr lang="en-US" sz="800" dirty="0"/>
                        <a:t>, Live Entertainment Ancillary Use, Lodge/Meeting Hall, Medical/Dental Office, Micro Brewery-Distillery, Movie Studio, </a:t>
                      </a:r>
                      <a:r>
                        <a:rPr lang="en-US" sz="800" b="1" dirty="0"/>
                        <a:t>Office</a:t>
                      </a:r>
                      <a:r>
                        <a:rPr lang="en-US" sz="800" dirty="0"/>
                        <a:t>, Playground, </a:t>
                      </a:r>
                      <a:r>
                        <a:rPr lang="en-US" sz="800" b="1" dirty="0"/>
                        <a:t>Personal Service Establishment</a:t>
                      </a:r>
                      <a:r>
                        <a:rPr lang="en-US" sz="800" dirty="0"/>
                        <a:t>, Public Safety or Public Works Facility, Rehab Center, R&amp;D, Restaurant, </a:t>
                      </a:r>
                      <a:r>
                        <a:rPr lang="en-US" sz="800" b="1" dirty="0"/>
                        <a:t>Retail Goods</a:t>
                      </a:r>
                      <a:r>
                        <a:rPr lang="en-US" sz="800" dirty="0"/>
                        <a:t>, Retail Alcohol, Self-Storage Facility, Ship and Boat building, Solar Energy System, Specialty Food Service, Vehicle Dealership, Vehicle Repair/Service, Vehicle Rental, Warehouse, Wholesale Establishment, Wireless Telecommunications.*</a:t>
                      </a:r>
                    </a:p>
                  </a:txBody>
                  <a:tcPr anchor="ctr"/>
                </a:tc>
                <a:tc rowSpan="2">
                  <a:txBody>
                    <a:bodyPr/>
                    <a:lstStyle/>
                    <a:p>
                      <a:pPr algn="l"/>
                      <a:r>
                        <a:rPr lang="en-US" sz="800" b="1" dirty="0"/>
                        <a:t>Amusement/Sports Facility – Indoor</a:t>
                      </a:r>
                      <a:r>
                        <a:rPr lang="en-US" sz="800" dirty="0"/>
                        <a:t>, Animal Care Facility, </a:t>
                      </a:r>
                      <a:r>
                        <a:rPr lang="en-US" sz="800" b="1" dirty="0"/>
                        <a:t>Art Gallery</a:t>
                      </a:r>
                      <a:r>
                        <a:rPr lang="en-US" sz="800" dirty="0"/>
                        <a:t>, </a:t>
                      </a:r>
                      <a:r>
                        <a:rPr lang="en-US" sz="800" b="1" dirty="0"/>
                        <a:t>Art Studio</a:t>
                      </a:r>
                      <a:r>
                        <a:rPr lang="en-US" sz="800" dirty="0"/>
                        <a:t>, Bar, Body Modification Studio, Broadcasting Facility, Community Center, Community Residence, Compassion Center, Cultural Facility, Day Care, Dwelling, Educational Facility, Financial Institution, Government Office, Greenhouse/Nursery Retail, Healthcare Institution, Heavy Retail, Hotel/Motel, </a:t>
                      </a:r>
                      <a:r>
                        <a:rPr lang="en-US" sz="800" b="1" dirty="0"/>
                        <a:t>Industrial (Artisan, General, Light), Industrial Design</a:t>
                      </a:r>
                      <a:r>
                        <a:rPr lang="en-US" sz="800" dirty="0"/>
                        <a:t>, Live Entertainment Ancillary Use, Lodge/Meeting Hall, Medical/Dental Office, Micro-brewery/Distillery, Movie Studio, </a:t>
                      </a:r>
                      <a:r>
                        <a:rPr lang="en-US" sz="800" b="1" dirty="0"/>
                        <a:t>Office</a:t>
                      </a:r>
                      <a:r>
                        <a:rPr lang="en-US" sz="800" dirty="0"/>
                        <a:t>, Outdoor Dining, Outdoor Market, Park/Playground, Passenger Terminal, </a:t>
                      </a:r>
                      <a:r>
                        <a:rPr lang="en-US" sz="800" b="1" dirty="0"/>
                        <a:t>Personal Service Establishment</a:t>
                      </a:r>
                      <a:r>
                        <a:rPr lang="en-US" sz="800" dirty="0"/>
                        <a:t>, Place of Worship, Plant Agriculture, Public Safety Facility, Reception Facility, R&amp;D, Restaurant, Retail Goods, Retail Alcohol, Ship &amp; Boat Building/Repair, Solar Energy System, Specialty Food Service, Utility, Vehicle Dealership/Repair/Service, Vehicle Rental, Wholesale Establishment.*</a:t>
                      </a:r>
                    </a:p>
                  </a:txBody>
                  <a:tcPr anchor="ctr"/>
                </a:tc>
                <a:tc rowSpan="2">
                  <a:txBody>
                    <a:bodyPr/>
                    <a:lstStyle/>
                    <a:p>
                      <a:pPr algn="ctr"/>
                      <a:r>
                        <a:rPr lang="en-US" sz="800" dirty="0"/>
                        <a:t>Animal Care Facility, </a:t>
                      </a:r>
                      <a:r>
                        <a:rPr lang="en-US" sz="800" b="1" dirty="0"/>
                        <a:t>Art Gallery</a:t>
                      </a:r>
                      <a:r>
                        <a:rPr lang="en-US" sz="800" dirty="0"/>
                        <a:t>, </a:t>
                      </a:r>
                      <a:r>
                        <a:rPr lang="en-US" sz="800" b="1" dirty="0"/>
                        <a:t>Art Studio</a:t>
                      </a:r>
                      <a:r>
                        <a:rPr lang="en-US" sz="800" dirty="0"/>
                        <a:t>, Bed &amp; Breakfast, Body Modification Establishment, Broadcasting Facility, Community Center, Community Residence, Cultural Facility, Day Care, Dwelling, Educational Facility, Financial Institution, Gov’t Office, Group Quarters, Hotel/Motel</a:t>
                      </a:r>
                      <a:r>
                        <a:rPr lang="en-US" sz="800" b="1" dirty="0"/>
                        <a:t>, Industrial Design</a:t>
                      </a:r>
                      <a:r>
                        <a:rPr lang="en-US" sz="800" dirty="0"/>
                        <a:t>, Lodge/Meeting Hall, Medical/Dental Office, </a:t>
                      </a:r>
                      <a:r>
                        <a:rPr lang="en-US" sz="800" b="1" dirty="0"/>
                        <a:t>Office</a:t>
                      </a:r>
                      <a:r>
                        <a:rPr lang="en-US" sz="800" dirty="0"/>
                        <a:t>, Outdoor Dining, Outdoor Market, Park/Playground</a:t>
                      </a:r>
                      <a:r>
                        <a:rPr lang="en-US" sz="800" b="1" dirty="0"/>
                        <a:t>, Personal Service Establishment</a:t>
                      </a:r>
                      <a:r>
                        <a:rPr lang="en-US" sz="800" dirty="0"/>
                        <a:t>, Place of Worship, Plant Agriculture, Public Safety Facility, Residential Care Facility, Restaurant, Retail Goods, Utility,*</a:t>
                      </a:r>
                    </a:p>
                  </a:txBody>
                  <a:tcPr anchor="ctr"/>
                </a:tc>
                <a:extLst>
                  <a:ext uri="{0D108BD9-81ED-4DB2-BD59-A6C34878D82A}">
                    <a16:rowId xmlns:a16="http://schemas.microsoft.com/office/drawing/2014/main" val="1630821396"/>
                  </a:ext>
                </a:extLst>
              </a:tr>
              <a:tr h="0">
                <a:tc>
                  <a:txBody>
                    <a:bodyPr/>
                    <a:lstStyle/>
                    <a:p>
                      <a:pPr algn="ctr"/>
                      <a:r>
                        <a:rPr lang="en-US" dirty="0"/>
                        <a:t>TBD Tenant #3</a:t>
                      </a:r>
                    </a:p>
                  </a:txBody>
                  <a:tcPr anchor="ctr"/>
                </a:tc>
                <a:tc vMerge="1">
                  <a:txBody>
                    <a:bodyPr/>
                    <a:lstStyle/>
                    <a:p>
                      <a:pPr algn="ctr"/>
                      <a:endParaRPr lang="en-US" dirty="0"/>
                    </a:p>
                  </a:txBody>
                  <a:tcPr anchor="ctr"/>
                </a:tc>
                <a:tc vMerge="1">
                  <a:txBody>
                    <a:bodyPr/>
                    <a:lstStyle/>
                    <a:p>
                      <a:pPr algn="ctr"/>
                      <a:endParaRPr lang="en-US" dirty="0"/>
                    </a:p>
                  </a:txBody>
                  <a:tcPr anchor="ctr"/>
                </a:tc>
                <a:tc vMerge="1">
                  <a:txBody>
                    <a:bodyPr/>
                    <a:lstStyle/>
                    <a:p>
                      <a:pPr algn="ctr"/>
                      <a:endParaRPr lang="en-US" dirty="0"/>
                    </a:p>
                  </a:txBody>
                  <a:tcPr anchor="ctr"/>
                </a:tc>
                <a:extLst>
                  <a:ext uri="{0D108BD9-81ED-4DB2-BD59-A6C34878D82A}">
                    <a16:rowId xmlns:a16="http://schemas.microsoft.com/office/drawing/2014/main" val="1131560267"/>
                  </a:ext>
                </a:extLst>
              </a:tr>
            </a:tbl>
          </a:graphicData>
        </a:graphic>
      </p:graphicFrame>
      <p:pic>
        <p:nvPicPr>
          <p:cNvPr id="11" name="Graphic 10" descr="Checkmark with solid fill">
            <a:extLst>
              <a:ext uri="{FF2B5EF4-FFF2-40B4-BE49-F238E27FC236}">
                <a16:creationId xmlns:a16="http://schemas.microsoft.com/office/drawing/2014/main" id="{89D9E4B0-1981-7815-5C69-771126841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1829" y="3151463"/>
            <a:ext cx="419289" cy="419289"/>
          </a:xfrm>
          <a:prstGeom prst="rect">
            <a:avLst/>
          </a:prstGeom>
        </p:spPr>
      </p:pic>
      <p:sp>
        <p:nvSpPr>
          <p:cNvPr id="13" name="TextBox 12">
            <a:extLst>
              <a:ext uri="{FF2B5EF4-FFF2-40B4-BE49-F238E27FC236}">
                <a16:creationId xmlns:a16="http://schemas.microsoft.com/office/drawing/2014/main" id="{92759C62-0D9A-9647-9532-5C1D37E1CC31}"/>
              </a:ext>
            </a:extLst>
          </p:cNvPr>
          <p:cNvSpPr txBox="1"/>
          <p:nvPr/>
        </p:nvSpPr>
        <p:spPr>
          <a:xfrm>
            <a:off x="1184321" y="5961930"/>
            <a:ext cx="5082988" cy="307777"/>
          </a:xfrm>
          <a:prstGeom prst="rect">
            <a:avLst/>
          </a:prstGeom>
          <a:noFill/>
        </p:spPr>
        <p:txBody>
          <a:bodyPr wrap="square" rtlCol="0">
            <a:spAutoFit/>
          </a:bodyPr>
          <a:lstStyle/>
          <a:p>
            <a:r>
              <a:rPr lang="en-US" sz="1400" dirty="0"/>
              <a:t>*Per Providence Zoning Ordinance (2014)</a:t>
            </a:r>
          </a:p>
        </p:txBody>
      </p:sp>
      <p:pic>
        <p:nvPicPr>
          <p:cNvPr id="15" name="Graphic 14" descr="Question Mark with solid fill">
            <a:extLst>
              <a:ext uri="{FF2B5EF4-FFF2-40B4-BE49-F238E27FC236}">
                <a16:creationId xmlns:a16="http://schemas.microsoft.com/office/drawing/2014/main" id="{7FA65692-359B-79C0-E49E-3CAF6114F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69513" y="3151464"/>
            <a:ext cx="419288" cy="419288"/>
          </a:xfrm>
          <a:prstGeom prst="rect">
            <a:avLst/>
          </a:prstGeom>
        </p:spPr>
      </p:pic>
      <p:pic>
        <p:nvPicPr>
          <p:cNvPr id="16" name="Graphic 15" descr="Checkmark with solid fill">
            <a:extLst>
              <a:ext uri="{FF2B5EF4-FFF2-40B4-BE49-F238E27FC236}">
                <a16:creationId xmlns:a16="http://schemas.microsoft.com/office/drawing/2014/main" id="{5ED48B19-AF1E-8800-BE4E-A5F4407EE6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22424" y="3151463"/>
            <a:ext cx="419289" cy="419289"/>
          </a:xfrm>
          <a:prstGeom prst="rect">
            <a:avLst/>
          </a:prstGeom>
        </p:spPr>
      </p:pic>
    </p:spTree>
    <p:extLst>
      <p:ext uri="{BB962C8B-B14F-4D97-AF65-F5344CB8AC3E}">
        <p14:creationId xmlns:p14="http://schemas.microsoft.com/office/powerpoint/2010/main" val="853107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next steps</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4079988" cy="3361163"/>
          </a:xfrm>
        </p:spPr>
        <p:txBody>
          <a:bodyPr vert="horz" lIns="91440" tIns="45720" rIns="91440" bIns="45720" rtlCol="0">
            <a:normAutofit lnSpcReduction="10000"/>
          </a:bodyPr>
          <a:lstStyle/>
          <a:p>
            <a:pPr marL="0" indent="0">
              <a:buNone/>
            </a:pPr>
            <a:r>
              <a:rPr lang="en-US" dirty="0"/>
              <a:t>Looking for guidance from Providence Zoning Office and legal representation to efficiently and expediently obtain the zoning approvals for this project.</a:t>
            </a:r>
          </a:p>
          <a:p>
            <a:pPr marL="265176" lvl="1" indent="0">
              <a:buNone/>
            </a:pPr>
            <a:endParaRPr lang="en-US" dirty="0"/>
          </a:p>
          <a:p>
            <a:pPr marL="265176" lvl="1" indent="0">
              <a:buNone/>
            </a:pPr>
            <a:endParaRPr lang="en-US" dirty="0"/>
          </a:p>
          <a:p>
            <a:pPr marL="265176" lvl="1" indent="0">
              <a:buNone/>
            </a:pPr>
            <a:endParaRPr lang="en-US" dirty="0"/>
          </a:p>
          <a:p>
            <a:pPr marL="265176" lvl="1" indent="0">
              <a:buNone/>
            </a:pPr>
            <a:r>
              <a:rPr lang="en-US" dirty="0"/>
              <a:t>Thank You!</a:t>
            </a:r>
          </a:p>
        </p:txBody>
      </p:sp>
      <p:pic>
        <p:nvPicPr>
          <p:cNvPr id="33" name="Picture 3" descr="A bank building with a sign&#10;&#10;Description automatically generated">
            <a:extLst>
              <a:ext uri="{FF2B5EF4-FFF2-40B4-BE49-F238E27FC236}">
                <a16:creationId xmlns:a16="http://schemas.microsoft.com/office/drawing/2014/main" id="{FA2F4846-3BF5-67A9-A6CE-63D90A166039}"/>
              </a:ext>
            </a:extLst>
          </p:cNvPr>
          <p:cNvPicPr>
            <a:picLocks noChangeAspect="1"/>
          </p:cNvPicPr>
          <p:nvPr/>
        </p:nvPicPr>
        <p:blipFill rotWithShape="1">
          <a:blip r:embed="rId2"/>
          <a:srcRect l="23292" r="23292"/>
          <a:stretch/>
        </p:blipFill>
        <p:spPr>
          <a:xfrm>
            <a:off x="6003359" y="643467"/>
            <a:ext cx="5290383" cy="5571065"/>
          </a:xfrm>
          <a:prstGeom prst="rect">
            <a:avLst/>
          </a:prstGeom>
          <a:noFill/>
        </p:spPr>
      </p:pic>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19</a:t>
            </a:fld>
            <a:endParaRPr lang="en-US" dirty="0"/>
          </a:p>
        </p:txBody>
      </p:sp>
    </p:spTree>
    <p:extLst>
      <p:ext uri="{BB962C8B-B14F-4D97-AF65-F5344CB8AC3E}">
        <p14:creationId xmlns:p14="http://schemas.microsoft.com/office/powerpoint/2010/main" val="175163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730044"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development team</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491376"/>
            <a:ext cx="5181600" cy="3864974"/>
          </a:xfrm>
        </p:spPr>
        <p:txBody>
          <a:bodyPr vert="horz" lIns="91440" tIns="45720" rIns="91440" bIns="45720" rtlCol="0">
            <a:normAutofit fontScale="77500" lnSpcReduction="20000"/>
          </a:bodyPr>
          <a:lstStyle/>
          <a:p>
            <a:pPr marL="0" indent="0">
              <a:buNone/>
            </a:pPr>
            <a:r>
              <a:rPr lang="en-US" dirty="0"/>
              <a:t>Daniel Shedd, </a:t>
            </a:r>
            <a:r>
              <a:rPr lang="en-US" i="1" dirty="0"/>
              <a:t>Prospective Owner</a:t>
            </a:r>
          </a:p>
          <a:p>
            <a:pPr lvl="1"/>
            <a:r>
              <a:rPr lang="en-US" sz="1400" dirty="0"/>
              <a:t>50-year manufacturing entrepreneur (retired)</a:t>
            </a:r>
          </a:p>
          <a:p>
            <a:pPr lvl="1"/>
            <a:r>
              <a:rPr lang="en-US" sz="1400" dirty="0"/>
              <a:t>Board Member, Rhode Island Manufacturing Association (RIMA)</a:t>
            </a:r>
          </a:p>
          <a:p>
            <a:pPr lvl="1"/>
            <a:r>
              <a:rPr lang="en-US" sz="1400" dirty="0"/>
              <a:t>Board Member, Print Industries of New England (PINE)</a:t>
            </a:r>
          </a:p>
          <a:p>
            <a:pPr lvl="1"/>
            <a:r>
              <a:rPr lang="en-US" sz="1400" dirty="0"/>
              <a:t>Fundraiser, Highlander Charter School</a:t>
            </a:r>
          </a:p>
          <a:p>
            <a:pPr lvl="1"/>
            <a:r>
              <a:rPr lang="en-US" sz="1400" dirty="0"/>
              <a:t>Mentor, DesignXRI</a:t>
            </a:r>
          </a:p>
          <a:p>
            <a:pPr lvl="1"/>
            <a:r>
              <a:rPr lang="en-US" sz="1400" dirty="0"/>
              <a:t>Lifelong Rhode Islander, and current Providence resident</a:t>
            </a:r>
          </a:p>
          <a:p>
            <a:pPr marL="0" indent="0">
              <a:buNone/>
            </a:pPr>
            <a:r>
              <a:rPr lang="en-US" dirty="0"/>
              <a:t>Marken Shedd, </a:t>
            </a:r>
            <a:r>
              <a:rPr lang="en-US" i="1" dirty="0"/>
              <a:t>Project Coordinator</a:t>
            </a:r>
          </a:p>
          <a:p>
            <a:pPr lvl="1"/>
            <a:r>
              <a:rPr lang="en-US" sz="1400" dirty="0"/>
              <a:t>Dan’s daughter and longtime Providence resident</a:t>
            </a:r>
          </a:p>
          <a:p>
            <a:pPr marL="0" indent="0">
              <a:buNone/>
            </a:pPr>
            <a:r>
              <a:rPr lang="en-US" dirty="0"/>
              <a:t>Ed Wojcik, </a:t>
            </a:r>
            <a:r>
              <a:rPr lang="en-US" i="1" dirty="0"/>
              <a:t>Architect</a:t>
            </a:r>
          </a:p>
          <a:p>
            <a:pPr lvl="1"/>
            <a:r>
              <a:rPr lang="en-US" sz="1400" dirty="0"/>
              <a:t>Principal architect of Providence-based firm</a:t>
            </a:r>
          </a:p>
          <a:p>
            <a:pPr marL="0" indent="0">
              <a:buNone/>
            </a:pPr>
            <a:r>
              <a:rPr lang="en-US" dirty="0"/>
              <a:t>Shelito Vincent, </a:t>
            </a:r>
            <a:r>
              <a:rPr lang="en-US" i="1" dirty="0"/>
              <a:t>Prospective Tenant</a:t>
            </a:r>
          </a:p>
          <a:p>
            <a:pPr lvl="1"/>
            <a:r>
              <a:rPr lang="en-US" sz="1400" dirty="0"/>
              <a:t>Professional Boxer</a:t>
            </a:r>
          </a:p>
          <a:p>
            <a:pPr lvl="1"/>
            <a:r>
              <a:rPr lang="en-US" sz="1400" dirty="0"/>
              <a:t>Longtime mentee and friend of Dan</a:t>
            </a:r>
          </a:p>
          <a:p>
            <a:pPr marL="265176" lvl="1" indent="0">
              <a:buNone/>
            </a:pPr>
            <a:endParaRPr lang="en-US" sz="1400" dirty="0"/>
          </a:p>
          <a:p>
            <a:pPr lvl="1"/>
            <a:endParaRPr lang="en-US" sz="1400" dirty="0"/>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2</a:t>
            </a:fld>
            <a:endParaRPr lang="en-US" dirty="0"/>
          </a:p>
        </p:txBody>
      </p:sp>
      <p:pic>
        <p:nvPicPr>
          <p:cNvPr id="7" name="Picture 6">
            <a:extLst>
              <a:ext uri="{FF2B5EF4-FFF2-40B4-BE49-F238E27FC236}">
                <a16:creationId xmlns:a16="http://schemas.microsoft.com/office/drawing/2014/main" id="{3B20CD16-1946-A099-6D71-81B09554A26D}"/>
              </a:ext>
            </a:extLst>
          </p:cNvPr>
          <p:cNvPicPr>
            <a:picLocks noChangeAspect="1"/>
          </p:cNvPicPr>
          <p:nvPr/>
        </p:nvPicPr>
        <p:blipFill>
          <a:blip r:embed="rId2"/>
          <a:stretch>
            <a:fillRect/>
          </a:stretch>
        </p:blipFill>
        <p:spPr>
          <a:xfrm>
            <a:off x="6096000" y="685800"/>
            <a:ext cx="3330222" cy="3072248"/>
          </a:xfrm>
          <a:prstGeom prst="rect">
            <a:avLst/>
          </a:prstGeom>
        </p:spPr>
      </p:pic>
      <p:pic>
        <p:nvPicPr>
          <p:cNvPr id="8" name="Picture 7">
            <a:extLst>
              <a:ext uri="{FF2B5EF4-FFF2-40B4-BE49-F238E27FC236}">
                <a16:creationId xmlns:a16="http://schemas.microsoft.com/office/drawing/2014/main" id="{0807F5A8-8FED-1661-435B-41B2E61A3F75}"/>
              </a:ext>
            </a:extLst>
          </p:cNvPr>
          <p:cNvPicPr>
            <a:picLocks noChangeAspect="1"/>
          </p:cNvPicPr>
          <p:nvPr/>
        </p:nvPicPr>
        <p:blipFill rotWithShape="1">
          <a:blip r:embed="rId3"/>
          <a:srcRect l="28382" t="1861" r="3582" b="943"/>
          <a:stretch/>
        </p:blipFill>
        <p:spPr>
          <a:xfrm>
            <a:off x="9572978" y="1895348"/>
            <a:ext cx="2147112" cy="3067303"/>
          </a:xfrm>
          <a:prstGeom prst="rect">
            <a:avLst/>
          </a:prstGeom>
        </p:spPr>
      </p:pic>
      <p:pic>
        <p:nvPicPr>
          <p:cNvPr id="9" name="Picture 8">
            <a:extLst>
              <a:ext uri="{FF2B5EF4-FFF2-40B4-BE49-F238E27FC236}">
                <a16:creationId xmlns:a16="http://schemas.microsoft.com/office/drawing/2014/main" id="{3F82EBFA-C149-7034-06A8-5D8C7C05ED14}"/>
              </a:ext>
            </a:extLst>
          </p:cNvPr>
          <p:cNvPicPr>
            <a:picLocks noChangeAspect="1"/>
          </p:cNvPicPr>
          <p:nvPr/>
        </p:nvPicPr>
        <p:blipFill>
          <a:blip r:embed="rId4"/>
          <a:stretch>
            <a:fillRect/>
          </a:stretch>
        </p:blipFill>
        <p:spPr>
          <a:xfrm>
            <a:off x="6491111" y="3898948"/>
            <a:ext cx="2935111" cy="2329453"/>
          </a:xfrm>
          <a:prstGeom prst="rect">
            <a:avLst/>
          </a:prstGeom>
        </p:spPr>
      </p:pic>
      <p:pic>
        <p:nvPicPr>
          <p:cNvPr id="10" name="Picture 9">
            <a:extLst>
              <a:ext uri="{FF2B5EF4-FFF2-40B4-BE49-F238E27FC236}">
                <a16:creationId xmlns:a16="http://schemas.microsoft.com/office/drawing/2014/main" id="{A044EA6F-CF38-EDEF-9698-B7D05050080A}"/>
              </a:ext>
            </a:extLst>
          </p:cNvPr>
          <p:cNvPicPr>
            <a:picLocks noChangeAspect="1"/>
          </p:cNvPicPr>
          <p:nvPr/>
        </p:nvPicPr>
        <p:blipFill>
          <a:blip r:embed="rId5"/>
          <a:stretch>
            <a:fillRect/>
          </a:stretch>
        </p:blipFill>
        <p:spPr>
          <a:xfrm>
            <a:off x="9572978" y="5124467"/>
            <a:ext cx="914400" cy="914400"/>
          </a:xfrm>
          <a:prstGeom prst="rect">
            <a:avLst/>
          </a:prstGeom>
        </p:spPr>
      </p:pic>
    </p:spTree>
    <p:extLst>
      <p:ext uri="{BB962C8B-B14F-4D97-AF65-F5344CB8AC3E}">
        <p14:creationId xmlns:p14="http://schemas.microsoft.com/office/powerpoint/2010/main" val="223787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6671732"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dirty="0"/>
              <a:t>our mission</a:t>
            </a:r>
            <a:r>
              <a:rPr lang="en-US" sz="2800" b="1" kern="1200" dirty="0"/>
              <a:t>: Shelito’s Way Boxing Gym </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399" y="2944423"/>
            <a:ext cx="6671733" cy="3411927"/>
          </a:xfrm>
        </p:spPr>
        <p:txBody>
          <a:bodyPr vert="horz" lIns="91440" tIns="45720" rIns="91440" bIns="45720" rtlCol="0">
            <a:normAutofit/>
          </a:bodyPr>
          <a:lstStyle/>
          <a:p>
            <a:pPr marL="0" indent="0">
              <a:buNone/>
            </a:pPr>
            <a:r>
              <a:rPr lang="en-US" sz="1400" dirty="0"/>
              <a:t>Shelito Vincent is a title-winning boxing champion from Rhode Island. She was one of the first female boxers televised nationally in a fight and was recently the first female fighter inducted into the CT Boxing Hall of Fame. She is a proud lesbian and advocate for her LGBTQ+ community and women in the male-dominated sport.</a:t>
            </a:r>
          </a:p>
          <a:p>
            <a:pPr marL="0" indent="0">
              <a:buNone/>
            </a:pPr>
            <a:r>
              <a:rPr lang="en-US" sz="1400" dirty="0"/>
              <a:t>Shelito achieved all of this despite her journey through sexual abuse, depression, and addiction because of the transformative power of her sport. She has been sharing that powerful message by mentoring and coaching other aspiring professional and amateur boxers. </a:t>
            </a:r>
          </a:p>
          <a:p>
            <a:pPr marL="0" indent="0">
              <a:buNone/>
            </a:pPr>
            <a:r>
              <a:rPr lang="en-US" sz="1400" dirty="0"/>
              <a:t>Shelito plans to build a new boxing gym to expand on her current work, and Dan is going to support that mission as her landlord.  </a:t>
            </a:r>
            <a:endParaRPr lang="en-US" sz="1200" dirty="0"/>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3</a:t>
            </a:fld>
            <a:endParaRPr lang="en-US" dirty="0"/>
          </a:p>
        </p:txBody>
      </p:sp>
      <p:pic>
        <p:nvPicPr>
          <p:cNvPr id="10" name="Picture 9" descr="A group of people posing for a photo&#10;&#10;Description automatically generated">
            <a:extLst>
              <a:ext uri="{FF2B5EF4-FFF2-40B4-BE49-F238E27FC236}">
                <a16:creationId xmlns:a16="http://schemas.microsoft.com/office/drawing/2014/main" id="{B4DF5664-32F7-CF60-5034-497DBE7E050D}"/>
              </a:ext>
            </a:extLst>
          </p:cNvPr>
          <p:cNvPicPr>
            <a:picLocks noChangeAspect="1"/>
          </p:cNvPicPr>
          <p:nvPr/>
        </p:nvPicPr>
        <p:blipFill>
          <a:blip r:embed="rId2"/>
          <a:stretch>
            <a:fillRect/>
          </a:stretch>
        </p:blipFill>
        <p:spPr>
          <a:xfrm rot="5400000">
            <a:off x="7050271" y="1016755"/>
            <a:ext cx="5876261" cy="4407196"/>
          </a:xfrm>
          <a:prstGeom prst="rect">
            <a:avLst/>
          </a:prstGeom>
        </p:spPr>
      </p:pic>
      <p:sp>
        <p:nvSpPr>
          <p:cNvPr id="11" name="TextBox 10">
            <a:extLst>
              <a:ext uri="{FF2B5EF4-FFF2-40B4-BE49-F238E27FC236}">
                <a16:creationId xmlns:a16="http://schemas.microsoft.com/office/drawing/2014/main" id="{E80164A4-D56A-43C5-D2A9-239CE91F393C}"/>
              </a:ext>
            </a:extLst>
          </p:cNvPr>
          <p:cNvSpPr txBox="1"/>
          <p:nvPr/>
        </p:nvSpPr>
        <p:spPr>
          <a:xfrm>
            <a:off x="5843115" y="282222"/>
            <a:ext cx="1743017" cy="830997"/>
          </a:xfrm>
          <a:prstGeom prst="rect">
            <a:avLst/>
          </a:prstGeom>
          <a:noFill/>
        </p:spPr>
        <p:txBody>
          <a:bodyPr wrap="square" rtlCol="0">
            <a:spAutoFit/>
          </a:bodyPr>
          <a:lstStyle/>
          <a:p>
            <a:pPr algn="r"/>
            <a:r>
              <a:rPr lang="en-US" sz="1200" i="1" dirty="0"/>
              <a:t>Dan, Shelito and her daughter at Shelito’s induction into the CT Hall of Fame.</a:t>
            </a:r>
          </a:p>
        </p:txBody>
      </p:sp>
    </p:spTree>
    <p:extLst>
      <p:ext uri="{BB962C8B-B14F-4D97-AF65-F5344CB8AC3E}">
        <p14:creationId xmlns:p14="http://schemas.microsoft.com/office/powerpoint/2010/main" val="213194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6671732"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dirty="0"/>
              <a:t>our mission</a:t>
            </a:r>
            <a:r>
              <a:rPr lang="en-US" sz="2800" b="1" kern="1200" dirty="0"/>
              <a:t>: Shelito’s Way Boxing Gym </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399" y="2509024"/>
            <a:ext cx="6802245" cy="3762938"/>
          </a:xfrm>
        </p:spPr>
        <p:txBody>
          <a:bodyPr vert="horz" lIns="91440" tIns="45720" rIns="91440" bIns="45720" rtlCol="0">
            <a:normAutofit lnSpcReduction="10000"/>
          </a:bodyPr>
          <a:lstStyle/>
          <a:p>
            <a:pPr marL="0" indent="0">
              <a:buNone/>
            </a:pPr>
            <a:r>
              <a:rPr lang="en-US" sz="1400" dirty="0"/>
              <a:t>The gym will be equal parts Health club and Boxing studio. It will offer strength training equipment, cardio equipment, boxing training equipment, member amenities (lockers, bathrooms, etc.),  and a full-size boxing ring.</a:t>
            </a:r>
          </a:p>
          <a:p>
            <a:pPr marL="0" indent="0">
              <a:buNone/>
            </a:pPr>
            <a:r>
              <a:rPr lang="en-US" sz="1400" dirty="0"/>
              <a:t>Aside from serving the community health through fitness access, the gym will offer programs in:</a:t>
            </a:r>
          </a:p>
          <a:p>
            <a:pPr lvl="2"/>
            <a:r>
              <a:rPr lang="en-US" sz="1200" dirty="0"/>
              <a:t>Youth Boxing</a:t>
            </a:r>
          </a:p>
          <a:p>
            <a:pPr lvl="2"/>
            <a:r>
              <a:rPr lang="en-US" sz="1200" dirty="0"/>
              <a:t>Women’s Self-Defense</a:t>
            </a:r>
          </a:p>
          <a:p>
            <a:pPr lvl="2"/>
            <a:r>
              <a:rPr lang="en-US" sz="1200" dirty="0"/>
              <a:t>Adult Boxing Fitness Classes</a:t>
            </a:r>
          </a:p>
          <a:p>
            <a:pPr lvl="2"/>
            <a:r>
              <a:rPr lang="en-US" sz="1200" dirty="0"/>
              <a:t>Advanced Boxing Training &amp; Competition Prep</a:t>
            </a:r>
          </a:p>
          <a:p>
            <a:pPr lvl="2"/>
            <a:r>
              <a:rPr lang="en-US" sz="1200" dirty="0"/>
              <a:t>Community Outreach Programs </a:t>
            </a:r>
          </a:p>
          <a:p>
            <a:pPr lvl="3"/>
            <a:r>
              <a:rPr lang="en-US" sz="1000" dirty="0"/>
              <a:t>School Partnerships for Extracurricular Boxing</a:t>
            </a:r>
          </a:p>
          <a:p>
            <a:pPr lvl="3"/>
            <a:r>
              <a:rPr lang="en-US" sz="1000" dirty="0"/>
              <a:t>Anti-Bullying Campaigns,</a:t>
            </a:r>
          </a:p>
          <a:p>
            <a:pPr lvl="3"/>
            <a:r>
              <a:rPr lang="en-US" sz="1000" dirty="0"/>
              <a:t>Charitable Events and Fundraisers</a:t>
            </a:r>
          </a:p>
          <a:p>
            <a:pPr lvl="3"/>
            <a:r>
              <a:rPr lang="en-US" sz="1000" dirty="0"/>
              <a:t>Community Engagement Initiatives</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4</a:t>
            </a:fld>
            <a:endParaRPr lang="en-US" dirty="0"/>
          </a:p>
        </p:txBody>
      </p:sp>
      <p:pic>
        <p:nvPicPr>
          <p:cNvPr id="4" name="Picture 3">
            <a:extLst>
              <a:ext uri="{FF2B5EF4-FFF2-40B4-BE49-F238E27FC236}">
                <a16:creationId xmlns:a16="http://schemas.microsoft.com/office/drawing/2014/main" id="{DD4E617C-5E8D-6584-A2AA-E04915D1309C}"/>
              </a:ext>
            </a:extLst>
          </p:cNvPr>
          <p:cNvPicPr>
            <a:picLocks noChangeAspect="1"/>
          </p:cNvPicPr>
          <p:nvPr/>
        </p:nvPicPr>
        <p:blipFill>
          <a:blip r:embed="rId2"/>
          <a:stretch>
            <a:fillRect/>
          </a:stretch>
        </p:blipFill>
        <p:spPr>
          <a:xfrm>
            <a:off x="7952123" y="659841"/>
            <a:ext cx="3697780" cy="2070757"/>
          </a:xfrm>
          <a:prstGeom prst="rect">
            <a:avLst/>
          </a:prstGeom>
        </p:spPr>
      </p:pic>
      <p:pic>
        <p:nvPicPr>
          <p:cNvPr id="5" name="Picture 4">
            <a:extLst>
              <a:ext uri="{FF2B5EF4-FFF2-40B4-BE49-F238E27FC236}">
                <a16:creationId xmlns:a16="http://schemas.microsoft.com/office/drawing/2014/main" id="{DCA347D3-2828-C47E-C7C6-62ACB05A6FE4}"/>
              </a:ext>
            </a:extLst>
          </p:cNvPr>
          <p:cNvPicPr>
            <a:picLocks noChangeAspect="1"/>
          </p:cNvPicPr>
          <p:nvPr/>
        </p:nvPicPr>
        <p:blipFill rotWithShape="1">
          <a:blip r:embed="rId3"/>
          <a:srcRect t="28754"/>
          <a:stretch/>
        </p:blipFill>
        <p:spPr>
          <a:xfrm>
            <a:off x="7952123" y="2980798"/>
            <a:ext cx="3697780" cy="2784360"/>
          </a:xfrm>
          <a:prstGeom prst="rect">
            <a:avLst/>
          </a:prstGeom>
        </p:spPr>
      </p:pic>
    </p:spTree>
    <p:extLst>
      <p:ext uri="{BB962C8B-B14F-4D97-AF65-F5344CB8AC3E}">
        <p14:creationId xmlns:p14="http://schemas.microsoft.com/office/powerpoint/2010/main" val="150544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kern="1200" dirty="0"/>
              <a:t>prospective </a:t>
            </a:r>
            <a:r>
              <a:rPr lang="en-US" sz="2800" b="1" dirty="0"/>
              <a:t>site</a:t>
            </a:r>
            <a:endParaRPr lang="en-US" sz="2800" b="1" kern="1200" dirty="0"/>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399" y="2853368"/>
            <a:ext cx="4572001" cy="3361163"/>
          </a:xfrm>
        </p:spPr>
        <p:txBody>
          <a:bodyPr vert="horz" lIns="91440" tIns="45720" rIns="91440" bIns="45720" rtlCol="0">
            <a:normAutofit/>
          </a:bodyPr>
          <a:lstStyle/>
          <a:p>
            <a:pPr marL="0" indent="0">
              <a:buNone/>
            </a:pPr>
            <a:r>
              <a:rPr lang="en-US" dirty="0"/>
              <a:t>Dan has signed a P&amp;S with the current owner of 52 River Ave, contingent on our ability to secure proper zoning for Shelito’s Way Gym.</a:t>
            </a:r>
          </a:p>
          <a:p>
            <a:pPr marL="0" indent="0">
              <a:buNone/>
            </a:pPr>
            <a:endParaRPr lang="en-US" dirty="0"/>
          </a:p>
          <a:p>
            <a:pPr marL="0" indent="0">
              <a:buNone/>
            </a:pPr>
            <a:r>
              <a:rPr lang="en-US" dirty="0"/>
              <a:t>We are currently unclear as to what steps are necessary to move forward with the project at this prospective site.</a:t>
            </a:r>
          </a:p>
        </p:txBody>
      </p:sp>
      <p:pic>
        <p:nvPicPr>
          <p:cNvPr id="33" name="Picture 3">
            <a:extLst>
              <a:ext uri="{FF2B5EF4-FFF2-40B4-BE49-F238E27FC236}">
                <a16:creationId xmlns:a16="http://schemas.microsoft.com/office/drawing/2014/main" id="{FA2F4846-3BF5-67A9-A6CE-63D90A166039}"/>
              </a:ext>
            </a:extLst>
          </p:cNvPr>
          <p:cNvPicPr>
            <a:picLocks noChangeAspect="1"/>
          </p:cNvPicPr>
          <p:nvPr/>
        </p:nvPicPr>
        <p:blipFill>
          <a:blip r:embed="rId2"/>
          <a:srcRect l="5038" r="5038"/>
          <a:stretch/>
        </p:blipFill>
        <p:spPr>
          <a:xfrm>
            <a:off x="6003359" y="643467"/>
            <a:ext cx="5290383" cy="5571065"/>
          </a:xfrm>
          <a:prstGeom prst="rect">
            <a:avLst/>
          </a:prstGeom>
          <a:noFill/>
        </p:spPr>
      </p:pic>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5</a:t>
            </a:fld>
            <a:endParaRPr lang="en-US" dirty="0"/>
          </a:p>
        </p:txBody>
      </p:sp>
    </p:spTree>
    <p:extLst>
      <p:ext uri="{BB962C8B-B14F-4D97-AF65-F5344CB8AC3E}">
        <p14:creationId xmlns:p14="http://schemas.microsoft.com/office/powerpoint/2010/main" val="60288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kern="1200" dirty="0"/>
              <a:t>prospective </a:t>
            </a:r>
            <a:r>
              <a:rPr lang="en-US" sz="2800" b="1" dirty="0"/>
              <a:t>site</a:t>
            </a:r>
            <a:endParaRPr lang="en-US" sz="2800" b="1" kern="1200" dirty="0"/>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4079988" cy="3361163"/>
          </a:xfrm>
        </p:spPr>
        <p:txBody>
          <a:bodyPr vert="horz" lIns="91440" tIns="45720" rIns="91440" bIns="45720" rtlCol="0">
            <a:normAutofit/>
          </a:bodyPr>
          <a:lstStyle/>
          <a:p>
            <a:r>
              <a:rPr lang="en-US" dirty="0"/>
              <a:t>Zoning: M-1</a:t>
            </a:r>
          </a:p>
          <a:p>
            <a:pPr>
              <a:buFont typeface="Arial" panose="020B0604020202020204" pitchFamily="34" charset="0"/>
              <a:buChar char="•"/>
            </a:pPr>
            <a:r>
              <a:rPr lang="en-US" dirty="0"/>
              <a:t>Plat/Lot: 65/152</a:t>
            </a:r>
          </a:p>
          <a:p>
            <a:r>
              <a:rPr lang="en-US" dirty="0"/>
              <a:t>Lot size: 11,020 SF</a:t>
            </a:r>
          </a:p>
          <a:p>
            <a:pPr>
              <a:buFont typeface="Arial" panose="020B0604020202020204" pitchFamily="34" charset="0"/>
              <a:buChar char="•"/>
            </a:pPr>
            <a:r>
              <a:rPr lang="en-US" dirty="0"/>
              <a:t>Located between Valley St. and Chalkstone Ave. at the northwest corner of River Ave. and Prescott Street.</a:t>
            </a:r>
          </a:p>
        </p:txBody>
      </p:sp>
      <p:pic>
        <p:nvPicPr>
          <p:cNvPr id="33" name="Picture 3">
            <a:extLst>
              <a:ext uri="{FF2B5EF4-FFF2-40B4-BE49-F238E27FC236}">
                <a16:creationId xmlns:a16="http://schemas.microsoft.com/office/drawing/2014/main" id="{FA2F4846-3BF5-67A9-A6CE-63D90A166039}"/>
              </a:ext>
            </a:extLst>
          </p:cNvPr>
          <p:cNvPicPr>
            <a:picLocks noChangeAspect="1"/>
          </p:cNvPicPr>
          <p:nvPr/>
        </p:nvPicPr>
        <p:blipFill>
          <a:blip r:embed="rId2"/>
          <a:srcRect l="5038" r="5038"/>
          <a:stretch/>
        </p:blipFill>
        <p:spPr>
          <a:xfrm>
            <a:off x="6003359" y="643467"/>
            <a:ext cx="5290383" cy="5571065"/>
          </a:xfrm>
          <a:prstGeom prst="rect">
            <a:avLst/>
          </a:prstGeom>
          <a:noFill/>
        </p:spPr>
      </p:pic>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6</a:t>
            </a:fld>
            <a:endParaRPr lang="en-US" dirty="0"/>
          </a:p>
        </p:txBody>
      </p:sp>
    </p:spTree>
    <p:extLst>
      <p:ext uri="{BB962C8B-B14F-4D97-AF65-F5344CB8AC3E}">
        <p14:creationId xmlns:p14="http://schemas.microsoft.com/office/powerpoint/2010/main" val="291538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existing structure</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4079988" cy="3361163"/>
          </a:xfrm>
        </p:spPr>
        <p:txBody>
          <a:bodyPr vert="horz" lIns="91440" tIns="45720" rIns="91440" bIns="45720" rtlCol="0">
            <a:normAutofit/>
          </a:bodyPr>
          <a:lstStyle/>
          <a:p>
            <a:r>
              <a:rPr lang="en-US" dirty="0"/>
              <a:t>Built circa 1930</a:t>
            </a:r>
          </a:p>
          <a:p>
            <a:r>
              <a:rPr lang="en-US" dirty="0"/>
              <a:t>Single story with basement</a:t>
            </a:r>
          </a:p>
          <a:p>
            <a:pPr lvl="1"/>
            <a:r>
              <a:rPr lang="en-US" dirty="0"/>
              <a:t>Masonry &amp; steel beam</a:t>
            </a:r>
          </a:p>
          <a:p>
            <a:pPr lvl="1"/>
            <a:r>
              <a:rPr lang="en-US" dirty="0"/>
              <a:t>5,798 SF above ground</a:t>
            </a:r>
          </a:p>
          <a:p>
            <a:pPr lvl="1"/>
            <a:r>
              <a:rPr lang="en-US" dirty="0"/>
              <a:t>2698 SF of basement</a:t>
            </a:r>
          </a:p>
          <a:p>
            <a:r>
              <a:rPr lang="en-US" dirty="0"/>
              <a:t>38’ of frontage on River Ave.</a:t>
            </a:r>
          </a:p>
          <a:p>
            <a:r>
              <a:rPr lang="en-US" dirty="0"/>
              <a:t>15+ parking spaces</a:t>
            </a:r>
          </a:p>
          <a:p>
            <a:pPr marL="265176" lvl="1" indent="0">
              <a:buNone/>
            </a:pPr>
            <a:endParaRPr lang="en-US" dirty="0"/>
          </a:p>
        </p:txBody>
      </p:sp>
      <p:pic>
        <p:nvPicPr>
          <p:cNvPr id="33" name="Picture 3" descr="A bank building with a sign&#10;&#10;Description automatically generated">
            <a:extLst>
              <a:ext uri="{FF2B5EF4-FFF2-40B4-BE49-F238E27FC236}">
                <a16:creationId xmlns:a16="http://schemas.microsoft.com/office/drawing/2014/main" id="{FA2F4846-3BF5-67A9-A6CE-63D90A166039}"/>
              </a:ext>
            </a:extLst>
          </p:cNvPr>
          <p:cNvPicPr>
            <a:picLocks noChangeAspect="1"/>
          </p:cNvPicPr>
          <p:nvPr/>
        </p:nvPicPr>
        <p:blipFill rotWithShape="1">
          <a:blip r:embed="rId2"/>
          <a:srcRect l="23292" r="23292"/>
          <a:stretch/>
        </p:blipFill>
        <p:spPr>
          <a:xfrm>
            <a:off x="6003359" y="643467"/>
            <a:ext cx="5290383" cy="5571065"/>
          </a:xfrm>
          <a:prstGeom prst="rect">
            <a:avLst/>
          </a:prstGeom>
          <a:noFill/>
        </p:spPr>
      </p:pic>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7</a:t>
            </a:fld>
            <a:endParaRPr lang="en-US" dirty="0"/>
          </a:p>
        </p:txBody>
      </p:sp>
    </p:spTree>
    <p:extLst>
      <p:ext uri="{BB962C8B-B14F-4D97-AF65-F5344CB8AC3E}">
        <p14:creationId xmlns:p14="http://schemas.microsoft.com/office/powerpoint/2010/main" val="67219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solidFill>
                  <a:schemeClr val="tx1">
                    <a:lumMod val="50000"/>
                    <a:lumOff val="50000"/>
                  </a:schemeClr>
                </a:solidFill>
              </a:rPr>
              <a:t>52 River Ave.</a:t>
            </a:r>
            <a:br>
              <a:rPr lang="en-US" sz="2800" kern="1200" dirty="0"/>
            </a:br>
            <a:r>
              <a:rPr lang="en-US" sz="2800" b="1" kern="1200" dirty="0"/>
              <a:t>existing first floor</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3488267" cy="3361163"/>
          </a:xfrm>
        </p:spPr>
        <p:txBody>
          <a:bodyPr vert="horz" lIns="91440" tIns="45720" rIns="91440" bIns="45720" rtlCol="0">
            <a:normAutofit/>
          </a:bodyPr>
          <a:lstStyle/>
          <a:p>
            <a:r>
              <a:rPr lang="en-US" dirty="0"/>
              <a:t>Partitioned into many (5-6) irregularly shaped and nested units.</a:t>
            </a:r>
          </a:p>
          <a:p>
            <a:r>
              <a:rPr lang="en-US" dirty="0"/>
              <a:t>Three (3) existing bathrooms</a:t>
            </a:r>
          </a:p>
          <a:p>
            <a:pPr marL="0" indent="0">
              <a:buNone/>
            </a:pPr>
            <a:endParaRPr lang="en-US" dirty="0"/>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8</a:t>
            </a:fld>
            <a:endParaRPr lang="en-US" dirty="0"/>
          </a:p>
        </p:txBody>
      </p:sp>
      <p:pic>
        <p:nvPicPr>
          <p:cNvPr id="6" name="Picture 5" descr="A blueprint of a house&#10;&#10;Description automatically generated">
            <a:extLst>
              <a:ext uri="{FF2B5EF4-FFF2-40B4-BE49-F238E27FC236}">
                <a16:creationId xmlns:a16="http://schemas.microsoft.com/office/drawing/2014/main" id="{B1BEBDF7-C88E-F576-9C15-382622479095}"/>
              </a:ext>
            </a:extLst>
          </p:cNvPr>
          <p:cNvPicPr>
            <a:picLocks noChangeAspect="1"/>
          </p:cNvPicPr>
          <p:nvPr/>
        </p:nvPicPr>
        <p:blipFill>
          <a:blip r:embed="rId2"/>
          <a:stretch>
            <a:fillRect/>
          </a:stretch>
        </p:blipFill>
        <p:spPr>
          <a:xfrm>
            <a:off x="4402667" y="990600"/>
            <a:ext cx="7708900" cy="4876800"/>
          </a:xfrm>
          <a:prstGeom prst="rect">
            <a:avLst/>
          </a:prstGeom>
        </p:spPr>
      </p:pic>
    </p:spTree>
    <p:extLst>
      <p:ext uri="{BB962C8B-B14F-4D97-AF65-F5344CB8AC3E}">
        <p14:creationId xmlns:p14="http://schemas.microsoft.com/office/powerpoint/2010/main" val="1736692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221E-266C-ED41-09B2-1643511A3091}"/>
              </a:ext>
            </a:extLst>
          </p:cNvPr>
          <p:cNvSpPr>
            <a:spLocks noGrp="1"/>
          </p:cNvSpPr>
          <p:nvPr>
            <p:ph type="title"/>
          </p:nvPr>
        </p:nvSpPr>
        <p:spPr>
          <a:xfrm>
            <a:off x="914400" y="1371600"/>
            <a:ext cx="4079987" cy="1314443"/>
          </a:xfrm>
        </p:spPr>
        <p:txBody>
          <a:bodyPr vert="horz" lIns="91440" tIns="45720" rIns="91440" bIns="45720" rtlCol="0">
            <a:normAutofit/>
          </a:bodyPr>
          <a:lstStyle/>
          <a:p>
            <a:pPr>
              <a:lnSpc>
                <a:spcPct val="90000"/>
              </a:lnSpc>
            </a:pPr>
            <a:r>
              <a:rPr lang="en-US" sz="2800" kern="1200" dirty="0"/>
              <a:t>52 River Ave.</a:t>
            </a:r>
            <a:br>
              <a:rPr lang="en-US" sz="2800" kern="1200" dirty="0"/>
            </a:br>
            <a:r>
              <a:rPr lang="en-US" sz="2800" b="1" kern="1200" dirty="0"/>
              <a:t>existing basement</a:t>
            </a:r>
          </a:p>
        </p:txBody>
      </p:sp>
      <p:sp>
        <p:nvSpPr>
          <p:cNvPr id="3" name="Subtitle 2">
            <a:extLst>
              <a:ext uri="{FF2B5EF4-FFF2-40B4-BE49-F238E27FC236}">
                <a16:creationId xmlns:a16="http://schemas.microsoft.com/office/drawing/2014/main" id="{F27B40DB-C832-0B2F-EAE0-9779E6973BBF}"/>
              </a:ext>
            </a:extLst>
          </p:cNvPr>
          <p:cNvSpPr>
            <a:spLocks noGrp="1"/>
          </p:cNvSpPr>
          <p:nvPr>
            <p:ph idx="1"/>
          </p:nvPr>
        </p:nvSpPr>
        <p:spPr>
          <a:xfrm>
            <a:off x="914400" y="2853368"/>
            <a:ext cx="3383848" cy="3361163"/>
          </a:xfrm>
        </p:spPr>
        <p:txBody>
          <a:bodyPr vert="horz" lIns="91440" tIns="45720" rIns="91440" bIns="45720" rtlCol="0">
            <a:normAutofit/>
          </a:bodyPr>
          <a:lstStyle/>
          <a:p>
            <a:r>
              <a:rPr lang="en-US" dirty="0"/>
              <a:t>Three (3) smaller areas and one (1) large space.</a:t>
            </a:r>
          </a:p>
          <a:p>
            <a:r>
              <a:rPr lang="en-US" dirty="0"/>
              <a:t>Two (2) bathrooms.</a:t>
            </a:r>
          </a:p>
        </p:txBody>
      </p:sp>
      <p:sp>
        <p:nvSpPr>
          <p:cNvPr id="103" name="Date Placeholder 3">
            <a:extLst>
              <a:ext uri="{FF2B5EF4-FFF2-40B4-BE49-F238E27FC236}">
                <a16:creationId xmlns:a16="http://schemas.microsoft.com/office/drawing/2014/main" id="{1F044AAC-B761-4B43-A7F5-E83A2E6C3D2E}"/>
              </a:ext>
            </a:extLst>
          </p:cNvPr>
          <p:cNvSpPr>
            <a:spLocks noGrp="1"/>
          </p:cNvSpPr>
          <p:nvPr>
            <p:ph type="dt" sz="half" idx="10"/>
          </p:nvPr>
        </p:nvSpPr>
        <p:spPr>
          <a:xfrm>
            <a:off x="912628" y="6356350"/>
            <a:ext cx="2743200" cy="365125"/>
          </a:xfrm>
        </p:spPr>
        <p:txBody>
          <a:bodyPr/>
          <a:lstStyle/>
          <a:p>
            <a:pPr>
              <a:spcAft>
                <a:spcPts val="600"/>
              </a:spcAft>
            </a:pPr>
            <a:r>
              <a:rPr lang="en-US" dirty="0"/>
              <a:t>1/11/24</a:t>
            </a:r>
          </a:p>
        </p:txBody>
      </p:sp>
      <p:sp>
        <p:nvSpPr>
          <p:cNvPr id="105" name="Footer Placeholder 4">
            <a:extLst>
              <a:ext uri="{FF2B5EF4-FFF2-40B4-BE49-F238E27FC236}">
                <a16:creationId xmlns:a16="http://schemas.microsoft.com/office/drawing/2014/main" id="{5A5D6226-C153-4C5F-B30C-5656FEDF3F73}"/>
              </a:ext>
            </a:extLst>
          </p:cNvPr>
          <p:cNvSpPr>
            <a:spLocks noGrp="1"/>
          </p:cNvSpPr>
          <p:nvPr>
            <p:ph type="ftr" sz="quarter" idx="11"/>
          </p:nvPr>
        </p:nvSpPr>
        <p:spPr>
          <a:xfrm>
            <a:off x="6400800" y="6356350"/>
            <a:ext cx="4407195" cy="365125"/>
          </a:xfrm>
        </p:spPr>
        <p:txBody>
          <a:bodyPr/>
          <a:lstStyle/>
          <a:p>
            <a:pPr>
              <a:spcAft>
                <a:spcPts val="600"/>
              </a:spcAft>
            </a:pPr>
            <a:r>
              <a:rPr lang="en-US" dirty="0"/>
              <a:t>52 RIVER AVENUE PROPOSAL FOR DEVELOPMENT</a:t>
            </a:r>
          </a:p>
        </p:txBody>
      </p:sp>
      <p:sp>
        <p:nvSpPr>
          <p:cNvPr id="107" name="Slide Number Placeholder 5">
            <a:extLst>
              <a:ext uri="{FF2B5EF4-FFF2-40B4-BE49-F238E27FC236}">
                <a16:creationId xmlns:a16="http://schemas.microsoft.com/office/drawing/2014/main" id="{86091187-3CD7-4891-BB4A-9A3F2309F149}"/>
              </a:ext>
            </a:extLst>
          </p:cNvPr>
          <p:cNvSpPr>
            <a:spLocks noGrp="1"/>
          </p:cNvSpPr>
          <p:nvPr>
            <p:ph type="sldNum" sz="quarter" idx="12"/>
          </p:nvPr>
        </p:nvSpPr>
        <p:spPr>
          <a:xfrm>
            <a:off x="10807995" y="6356350"/>
            <a:ext cx="723014" cy="365125"/>
          </a:xfrm>
        </p:spPr>
        <p:txBody>
          <a:bodyPr/>
          <a:lstStyle/>
          <a:p>
            <a:pPr>
              <a:spcAft>
                <a:spcPts val="600"/>
              </a:spcAft>
            </a:pPr>
            <a:fld id="{2B6A0707-BFCA-4BDD-8B25-E2A14A0F80A6}" type="slidenum">
              <a:rPr lang="en-US" smtClean="0"/>
              <a:pPr>
                <a:spcAft>
                  <a:spcPts val="600"/>
                </a:spcAft>
              </a:pPr>
              <a:t>9</a:t>
            </a:fld>
            <a:endParaRPr lang="en-US" dirty="0"/>
          </a:p>
        </p:txBody>
      </p:sp>
      <p:pic>
        <p:nvPicPr>
          <p:cNvPr id="7" name="Picture 6" descr="A floor plan of a building&#10;&#10;Description automatically generated">
            <a:extLst>
              <a:ext uri="{FF2B5EF4-FFF2-40B4-BE49-F238E27FC236}">
                <a16:creationId xmlns:a16="http://schemas.microsoft.com/office/drawing/2014/main" id="{8F563F66-4F3C-0B25-25C3-2222C9E1E40A}"/>
              </a:ext>
            </a:extLst>
          </p:cNvPr>
          <p:cNvPicPr>
            <a:picLocks noChangeAspect="1"/>
          </p:cNvPicPr>
          <p:nvPr/>
        </p:nvPicPr>
        <p:blipFill>
          <a:blip r:embed="rId2"/>
          <a:stretch>
            <a:fillRect/>
          </a:stretch>
        </p:blipFill>
        <p:spPr>
          <a:xfrm>
            <a:off x="4398219" y="996950"/>
            <a:ext cx="7708900" cy="4864100"/>
          </a:xfrm>
          <a:prstGeom prst="rect">
            <a:avLst/>
          </a:prstGeom>
        </p:spPr>
      </p:pic>
    </p:spTree>
    <p:extLst>
      <p:ext uri="{BB962C8B-B14F-4D97-AF65-F5344CB8AC3E}">
        <p14:creationId xmlns:p14="http://schemas.microsoft.com/office/powerpoint/2010/main" val="4096425538"/>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{D64545C8-8022-D040-8566-CD51C78592C1}tf10001072</Template>
  <TotalTime>7045</TotalTime>
  <Words>1506</Words>
  <Application>Microsoft Office PowerPoint</Application>
  <PresentationFormat>Widescreen</PresentationFormat>
  <Paragraphs>186</Paragraphs>
  <Slides>19</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Grandview Display</vt:lpstr>
      <vt:lpstr>DashVTI</vt:lpstr>
      <vt:lpstr>52 River Ave proposal for development</vt:lpstr>
      <vt:lpstr>52 River Ave. development team</vt:lpstr>
      <vt:lpstr>52 River Ave. our mission: Shelito’s Way Boxing Gym </vt:lpstr>
      <vt:lpstr>52 River Ave. our mission: Shelito’s Way Boxing Gym </vt:lpstr>
      <vt:lpstr>52 River Ave. prospective site</vt:lpstr>
      <vt:lpstr>52 River Ave. prospective site</vt:lpstr>
      <vt:lpstr>52 River Ave. existing structure</vt:lpstr>
      <vt:lpstr>52 River Ave. existing first floor</vt:lpstr>
      <vt:lpstr>52 River Ave. existing basement</vt:lpstr>
      <vt:lpstr>52 River Ave. current conditions</vt:lpstr>
      <vt:lpstr>52 River Ave. current conditions</vt:lpstr>
      <vt:lpstr>52 River Ave. neighborhood &amp; abutters</vt:lpstr>
      <vt:lpstr>52 River Ave. proposed new structure</vt:lpstr>
      <vt:lpstr>52 River Ave. proposed new structure</vt:lpstr>
      <vt:lpstr>52 River Ave. proposed new structure</vt:lpstr>
      <vt:lpstr>52 River Ave. proposed new structure</vt:lpstr>
      <vt:lpstr>52 River Ave. planned investment</vt:lpstr>
      <vt:lpstr>52 River Ave. possible tenant uses &amp; zoning pathways </vt:lpstr>
      <vt:lpstr>52 River Ave.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52 River Ave proposal for development</dc:title>
  <dc:creator>Marken  Shedd</dc:creator>
  <cp:lastModifiedBy>Joseph Brennan</cp:lastModifiedBy>
  <cp:revision>8</cp:revision>
  <dcterms:created xsi:type="dcterms:W3CDTF">2024-01-07T20:03:50Z</dcterms:created>
  <dcterms:modified xsi:type="dcterms:W3CDTF">2024-01-19T15:05:35Z</dcterms:modified>
</cp:coreProperties>
</file>